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9"/>
  </p:notesMasterIdLst>
  <p:handoutMasterIdLst>
    <p:handoutMasterId r:id="rId10"/>
  </p:handoutMasterIdLst>
  <p:sldIdLst>
    <p:sldId id="262" r:id="rId2"/>
    <p:sldId id="269" r:id="rId3"/>
    <p:sldId id="263" r:id="rId4"/>
    <p:sldId id="264" r:id="rId5"/>
    <p:sldId id="265" r:id="rId6"/>
    <p:sldId id="266" r:id="rId7"/>
    <p:sldId id="267" r:id="rId8"/>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73217A-D32C-32AF-AD13-E1A37D36350C}" v="232" dt="2020-06-19T09:27:34.610"/>
  </p1510:revLst>
</p1510:revInfo>
</file>

<file path=ppt/tableStyles.xml><?xml version="1.0" encoding="utf-8"?>
<a:tblStyleLst xmlns:a="http://schemas.openxmlformats.org/drawingml/2006/main" def="{5C22544A-7EE6-4342-B048-85BDC9FD1C3A}">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737" autoAdjust="0"/>
  </p:normalViewPr>
  <p:slideViewPr>
    <p:cSldViewPr>
      <p:cViewPr varScale="1">
        <p:scale>
          <a:sx n="86" d="100"/>
          <a:sy n="86" d="100"/>
        </p:scale>
        <p:origin x="950" y="6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4" d="100"/>
          <a:sy n="74" d="100"/>
        </p:scale>
        <p:origin x="-2412"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Sheet1!$E$4:$E$27</c:f>
              <c:strCache>
                <c:ptCount val="24"/>
                <c:pt idx="0">
                  <c:v>0時</c:v>
                </c:pt>
                <c:pt idx="1">
                  <c:v>1時</c:v>
                </c:pt>
                <c:pt idx="2">
                  <c:v>2時</c:v>
                </c:pt>
                <c:pt idx="3">
                  <c:v>3時</c:v>
                </c:pt>
                <c:pt idx="4">
                  <c:v>4時</c:v>
                </c:pt>
                <c:pt idx="5">
                  <c:v>5時</c:v>
                </c:pt>
                <c:pt idx="6">
                  <c:v>6時</c:v>
                </c:pt>
                <c:pt idx="7">
                  <c:v>7時</c:v>
                </c:pt>
                <c:pt idx="8">
                  <c:v>8時</c:v>
                </c:pt>
                <c:pt idx="9">
                  <c:v>9時</c:v>
                </c:pt>
                <c:pt idx="10">
                  <c:v>10時</c:v>
                </c:pt>
                <c:pt idx="11">
                  <c:v>11時</c:v>
                </c:pt>
                <c:pt idx="12">
                  <c:v>12時</c:v>
                </c:pt>
                <c:pt idx="13">
                  <c:v>13時</c:v>
                </c:pt>
                <c:pt idx="14">
                  <c:v>14時</c:v>
                </c:pt>
                <c:pt idx="15">
                  <c:v>15時</c:v>
                </c:pt>
                <c:pt idx="16">
                  <c:v>16時</c:v>
                </c:pt>
                <c:pt idx="17">
                  <c:v>17時</c:v>
                </c:pt>
                <c:pt idx="18">
                  <c:v>18時</c:v>
                </c:pt>
                <c:pt idx="19">
                  <c:v>19時</c:v>
                </c:pt>
                <c:pt idx="20">
                  <c:v>20時</c:v>
                </c:pt>
                <c:pt idx="21">
                  <c:v>21時</c:v>
                </c:pt>
                <c:pt idx="22">
                  <c:v>22時</c:v>
                </c:pt>
                <c:pt idx="23">
                  <c:v>23時</c:v>
                </c:pt>
              </c:strCache>
            </c:strRef>
          </c:cat>
          <c:val>
            <c:numRef>
              <c:f>Sheet1!$F$4:$F$27</c:f>
              <c:numCache>
                <c:formatCode>#,##0</c:formatCode>
                <c:ptCount val="24"/>
                <c:pt idx="0">
                  <c:v>89089</c:v>
                </c:pt>
                <c:pt idx="1">
                  <c:v>69505</c:v>
                </c:pt>
                <c:pt idx="2">
                  <c:v>55814</c:v>
                </c:pt>
                <c:pt idx="3">
                  <c:v>47251</c:v>
                </c:pt>
                <c:pt idx="4">
                  <c:v>40520</c:v>
                </c:pt>
                <c:pt idx="5">
                  <c:v>39695</c:v>
                </c:pt>
                <c:pt idx="6">
                  <c:v>40895</c:v>
                </c:pt>
                <c:pt idx="7">
                  <c:v>45041</c:v>
                </c:pt>
                <c:pt idx="8">
                  <c:v>60481</c:v>
                </c:pt>
                <c:pt idx="9">
                  <c:v>99605</c:v>
                </c:pt>
                <c:pt idx="10">
                  <c:v>118223</c:v>
                </c:pt>
                <c:pt idx="11">
                  <c:v>124707</c:v>
                </c:pt>
                <c:pt idx="12">
                  <c:v>95394</c:v>
                </c:pt>
                <c:pt idx="13">
                  <c:v>115255</c:v>
                </c:pt>
                <c:pt idx="14">
                  <c:v>124268</c:v>
                </c:pt>
                <c:pt idx="15">
                  <c:v>131392</c:v>
                </c:pt>
                <c:pt idx="16">
                  <c:v>133353</c:v>
                </c:pt>
                <c:pt idx="17">
                  <c:v>132842</c:v>
                </c:pt>
                <c:pt idx="18">
                  <c:v>116098</c:v>
                </c:pt>
                <c:pt idx="19">
                  <c:v>102161</c:v>
                </c:pt>
                <c:pt idx="20">
                  <c:v>102480</c:v>
                </c:pt>
                <c:pt idx="21">
                  <c:v>110011</c:v>
                </c:pt>
                <c:pt idx="22">
                  <c:v>111364</c:v>
                </c:pt>
                <c:pt idx="23">
                  <c:v>106148</c:v>
                </c:pt>
              </c:numCache>
            </c:numRef>
          </c:val>
          <c:extLst>
            <c:ext xmlns:c16="http://schemas.microsoft.com/office/drawing/2014/chart" uri="{C3380CC4-5D6E-409C-BE32-E72D297353CC}">
              <c16:uniqueId val="{00000000-F4D3-4F0F-A334-832BE53ABAD1}"/>
            </c:ext>
          </c:extLst>
        </c:ser>
        <c:dLbls>
          <c:showLegendKey val="0"/>
          <c:showVal val="0"/>
          <c:showCatName val="0"/>
          <c:showSerName val="0"/>
          <c:showPercent val="0"/>
          <c:showBubbleSize val="0"/>
        </c:dLbls>
        <c:gapWidth val="0"/>
        <c:overlap val="100"/>
        <c:axId val="108232704"/>
        <c:axId val="108234240"/>
      </c:barChart>
      <c:dateAx>
        <c:axId val="108232704"/>
        <c:scaling>
          <c:orientation val="minMax"/>
        </c:scaling>
        <c:delete val="0"/>
        <c:axPos val="b"/>
        <c:numFmt formatCode="General" sourceLinked="0"/>
        <c:majorTickMark val="out"/>
        <c:minorTickMark val="none"/>
        <c:tickLblPos val="nextTo"/>
        <c:txPr>
          <a:bodyPr/>
          <a:lstStyle/>
          <a:p>
            <a:pPr>
              <a:defRPr lang="ja-JP"/>
            </a:pPr>
            <a:endParaRPr lang="en-US"/>
          </a:p>
        </c:txPr>
        <c:crossAx val="108234240"/>
        <c:crosses val="autoZero"/>
        <c:auto val="0"/>
        <c:lblOffset val="100"/>
        <c:baseTimeUnit val="days"/>
        <c:majorUnit val="6"/>
        <c:minorUnit val="1"/>
      </c:dateAx>
      <c:valAx>
        <c:axId val="108234240"/>
        <c:scaling>
          <c:orientation val="minMax"/>
          <c:max val="150000"/>
          <c:min val="0"/>
        </c:scaling>
        <c:delete val="0"/>
        <c:axPos val="l"/>
        <c:majorGridlines/>
        <c:numFmt formatCode="#,##0" sourceLinked="1"/>
        <c:majorTickMark val="out"/>
        <c:minorTickMark val="none"/>
        <c:tickLblPos val="nextTo"/>
        <c:txPr>
          <a:bodyPr/>
          <a:lstStyle/>
          <a:p>
            <a:pPr>
              <a:defRPr lang="ja-JP"/>
            </a:pPr>
            <a:endParaRPr lang="en-US"/>
          </a:p>
        </c:txPr>
        <c:crossAx val="108232704"/>
        <c:crossesAt val="1"/>
        <c:crossBetween val="between"/>
        <c:majorUnit val="50000"/>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Sheet1!$B$4:$B$27</c:f>
              <c:strCache>
                <c:ptCount val="24"/>
                <c:pt idx="0">
                  <c:v>0時</c:v>
                </c:pt>
                <c:pt idx="1">
                  <c:v>1時</c:v>
                </c:pt>
                <c:pt idx="2">
                  <c:v>2時</c:v>
                </c:pt>
                <c:pt idx="3">
                  <c:v>3時</c:v>
                </c:pt>
                <c:pt idx="4">
                  <c:v>4時</c:v>
                </c:pt>
                <c:pt idx="5">
                  <c:v>5時</c:v>
                </c:pt>
                <c:pt idx="6">
                  <c:v>6時</c:v>
                </c:pt>
                <c:pt idx="7">
                  <c:v>7時</c:v>
                </c:pt>
                <c:pt idx="8">
                  <c:v>8時</c:v>
                </c:pt>
                <c:pt idx="9">
                  <c:v>9時</c:v>
                </c:pt>
                <c:pt idx="10">
                  <c:v>10時</c:v>
                </c:pt>
                <c:pt idx="11">
                  <c:v>11時</c:v>
                </c:pt>
                <c:pt idx="12">
                  <c:v>12時</c:v>
                </c:pt>
                <c:pt idx="13">
                  <c:v>13時</c:v>
                </c:pt>
                <c:pt idx="14">
                  <c:v>14時</c:v>
                </c:pt>
                <c:pt idx="15">
                  <c:v>15時</c:v>
                </c:pt>
                <c:pt idx="16">
                  <c:v>16時</c:v>
                </c:pt>
                <c:pt idx="17">
                  <c:v>17時</c:v>
                </c:pt>
                <c:pt idx="18">
                  <c:v>18時</c:v>
                </c:pt>
                <c:pt idx="19">
                  <c:v>19時</c:v>
                </c:pt>
                <c:pt idx="20">
                  <c:v>20時</c:v>
                </c:pt>
                <c:pt idx="21">
                  <c:v>21時</c:v>
                </c:pt>
                <c:pt idx="22">
                  <c:v>22時</c:v>
                </c:pt>
                <c:pt idx="23">
                  <c:v>23時</c:v>
                </c:pt>
              </c:strCache>
            </c:strRef>
          </c:cat>
          <c:val>
            <c:numRef>
              <c:f>Sheet1!$C$4:$C$27</c:f>
              <c:numCache>
                <c:formatCode>#,##0</c:formatCode>
                <c:ptCount val="24"/>
                <c:pt idx="0">
                  <c:v>66831</c:v>
                </c:pt>
                <c:pt idx="1">
                  <c:v>42432</c:v>
                </c:pt>
                <c:pt idx="2">
                  <c:v>26411</c:v>
                </c:pt>
                <c:pt idx="3">
                  <c:v>17487</c:v>
                </c:pt>
                <c:pt idx="4">
                  <c:v>14062</c:v>
                </c:pt>
                <c:pt idx="5">
                  <c:v>16866</c:v>
                </c:pt>
                <c:pt idx="6">
                  <c:v>29851</c:v>
                </c:pt>
                <c:pt idx="7">
                  <c:v>50254</c:v>
                </c:pt>
                <c:pt idx="8">
                  <c:v>78963</c:v>
                </c:pt>
                <c:pt idx="9">
                  <c:v>92600</c:v>
                </c:pt>
                <c:pt idx="10">
                  <c:v>92419</c:v>
                </c:pt>
                <c:pt idx="11">
                  <c:v>98268</c:v>
                </c:pt>
                <c:pt idx="12">
                  <c:v>137553</c:v>
                </c:pt>
                <c:pt idx="13">
                  <c:v>102983</c:v>
                </c:pt>
                <c:pt idx="14">
                  <c:v>97887</c:v>
                </c:pt>
                <c:pt idx="15">
                  <c:v>103749</c:v>
                </c:pt>
                <c:pt idx="16">
                  <c:v>103111</c:v>
                </c:pt>
                <c:pt idx="17">
                  <c:v>109223</c:v>
                </c:pt>
                <c:pt idx="18">
                  <c:v>100419</c:v>
                </c:pt>
                <c:pt idx="19">
                  <c:v>93230</c:v>
                </c:pt>
                <c:pt idx="20">
                  <c:v>95041</c:v>
                </c:pt>
                <c:pt idx="21">
                  <c:v>99229</c:v>
                </c:pt>
                <c:pt idx="22">
                  <c:v>97655</c:v>
                </c:pt>
                <c:pt idx="23">
                  <c:v>85437</c:v>
                </c:pt>
              </c:numCache>
            </c:numRef>
          </c:val>
          <c:extLst>
            <c:ext xmlns:c16="http://schemas.microsoft.com/office/drawing/2014/chart" uri="{C3380CC4-5D6E-409C-BE32-E72D297353CC}">
              <c16:uniqueId val="{00000000-1EB0-4C1F-BB15-36C796B919C9}"/>
            </c:ext>
          </c:extLst>
        </c:ser>
        <c:dLbls>
          <c:showLegendKey val="0"/>
          <c:showVal val="0"/>
          <c:showCatName val="0"/>
          <c:showSerName val="0"/>
          <c:showPercent val="0"/>
          <c:showBubbleSize val="0"/>
        </c:dLbls>
        <c:gapWidth val="0"/>
        <c:overlap val="100"/>
        <c:axId val="108253952"/>
        <c:axId val="108255488"/>
      </c:barChart>
      <c:catAx>
        <c:axId val="108253952"/>
        <c:scaling>
          <c:orientation val="minMax"/>
        </c:scaling>
        <c:delete val="0"/>
        <c:axPos val="b"/>
        <c:numFmt formatCode="General" sourceLinked="0"/>
        <c:majorTickMark val="out"/>
        <c:minorTickMark val="none"/>
        <c:tickLblPos val="nextTo"/>
        <c:txPr>
          <a:bodyPr/>
          <a:lstStyle/>
          <a:p>
            <a:pPr>
              <a:defRPr lang="ja-JP"/>
            </a:pPr>
            <a:endParaRPr lang="en-US"/>
          </a:p>
        </c:txPr>
        <c:crossAx val="108255488"/>
        <c:crosses val="autoZero"/>
        <c:auto val="1"/>
        <c:lblAlgn val="ctr"/>
        <c:lblOffset val="100"/>
        <c:tickLblSkip val="6"/>
        <c:noMultiLvlLbl val="0"/>
      </c:catAx>
      <c:valAx>
        <c:axId val="108255488"/>
        <c:scaling>
          <c:orientation val="minMax"/>
          <c:max val="150000"/>
          <c:min val="0"/>
        </c:scaling>
        <c:delete val="0"/>
        <c:axPos val="l"/>
        <c:majorGridlines/>
        <c:numFmt formatCode="#,##0" sourceLinked="1"/>
        <c:majorTickMark val="out"/>
        <c:minorTickMark val="none"/>
        <c:tickLblPos val="nextTo"/>
        <c:txPr>
          <a:bodyPr/>
          <a:lstStyle/>
          <a:p>
            <a:pPr>
              <a:defRPr lang="ja-JP"/>
            </a:pPr>
            <a:endParaRPr lang="en-US"/>
          </a:p>
        </c:txPr>
        <c:crossAx val="108253952"/>
        <c:crosses val="autoZero"/>
        <c:crossBetween val="between"/>
        <c:majorUnit val="50000"/>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2F6F2BFB-2DCF-4768-B704-0431B95A0E5E}" type="datetimeFigureOut">
              <a:rPr kumimoji="1" lang="ja-JP" altLang="en-US" smtClean="0"/>
              <a:pPr/>
              <a:t>2020/6/19</a:t>
            </a:fld>
            <a:endParaRPr kumimoji="1" lang="ja-JP" altLang="en-US"/>
          </a:p>
        </p:txBody>
      </p:sp>
      <p:sp>
        <p:nvSpPr>
          <p:cNvPr id="4" name="フッター プレースホルダ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2853FB92-BA00-4824-95B3-7444E3E2F9CC}" type="slidenum">
              <a:rPr kumimoji="1" lang="ja-JP" altLang="en-US" smtClean="0"/>
              <a:pPr/>
              <a:t>‹#›</a:t>
            </a:fld>
            <a:endParaRPr kumimoji="1" lang="ja-JP" altLang="en-US"/>
          </a:p>
        </p:txBody>
      </p:sp>
    </p:spTree>
    <p:extLst>
      <p:ext uri="{BB962C8B-B14F-4D97-AF65-F5344CB8AC3E}">
        <p14:creationId xmlns:p14="http://schemas.microsoft.com/office/powerpoint/2010/main" val="19353305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300EED9-2C20-4579-836B-24729B99D208}" type="datetimeFigureOut">
              <a:rPr kumimoji="1" lang="ja-JP" altLang="en-US" smtClean="0"/>
              <a:pPr/>
              <a:t>2020/6/19</a:t>
            </a:fld>
            <a:endParaRPr kumimoji="1" lang="ja-JP" altLang="en-US"/>
          </a:p>
        </p:txBody>
      </p:sp>
      <p:sp>
        <p:nvSpPr>
          <p:cNvPr id="4" name="スライド イメージ プレースホルダ 3"/>
          <p:cNvSpPr>
            <a:spLocks noGrp="1" noRot="1" noChangeAspect="1"/>
          </p:cNvSpPr>
          <p:nvPr>
            <p:ph type="sldImg" idx="2"/>
          </p:nvPr>
        </p:nvSpPr>
        <p:spPr>
          <a:xfrm>
            <a:off x="779463" y="768350"/>
            <a:ext cx="554037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6BCE997-EC1B-4ACB-83A9-B9DC0DFE92CE}" type="slidenum">
              <a:rPr kumimoji="1" lang="ja-JP" altLang="en-US" smtClean="0"/>
              <a:pPr/>
              <a:t>‹#›</a:t>
            </a:fld>
            <a:endParaRPr kumimoji="1" lang="ja-JP" altLang="en-US"/>
          </a:p>
        </p:txBody>
      </p:sp>
    </p:spTree>
    <p:extLst>
      <p:ext uri="{BB962C8B-B14F-4D97-AF65-F5344CB8AC3E}">
        <p14:creationId xmlns:p14="http://schemas.microsoft.com/office/powerpoint/2010/main" val="316267414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3000" y="1800000"/>
            <a:ext cx="8580000" cy="1440000"/>
          </a:xfrm>
          <a:prstGeom prst="rect">
            <a:avLst/>
          </a:prstGeom>
        </p:spPr>
        <p:txBody>
          <a:bodyPr lIns="0" tIns="0" rIns="0" bIns="0" anchor="t" anchorCtr="0"/>
          <a:lstStyle>
            <a:lvl1pPr algn="ctr">
              <a:defRPr sz="2800">
                <a:latin typeface="HGP創英角ｺﾞｼｯｸUB" pitchFamily="50" charset="-128"/>
                <a:ea typeface="HGP創英角ｺﾞｼｯｸUB" pitchFamily="50" charset="-128"/>
              </a:defRPr>
            </a:lvl1pPr>
          </a:lstStyle>
          <a:p>
            <a:r>
              <a:rPr lang="ja-JP" altLang="en-US"/>
              <a:t>マスタ タイトルの書式設定</a:t>
            </a:r>
            <a:endParaRPr lang="ja-JP" altLang="en-US" dirty="0"/>
          </a:p>
        </p:txBody>
      </p:sp>
      <p:sp>
        <p:nvSpPr>
          <p:cNvPr id="3" name="サブタイトル 2"/>
          <p:cNvSpPr>
            <a:spLocks noGrp="1"/>
          </p:cNvSpPr>
          <p:nvPr>
            <p:ph type="subTitle" idx="1"/>
          </p:nvPr>
        </p:nvSpPr>
        <p:spPr>
          <a:xfrm>
            <a:off x="1485900" y="3600000"/>
            <a:ext cx="7020000" cy="1440000"/>
          </a:xfrm>
          <a:prstGeom prst="rect">
            <a:avLst/>
          </a:prstGeom>
        </p:spPr>
        <p:txBody>
          <a:bodyPr lIns="0" tIns="0" rIns="0" bIns="0"/>
          <a:lstStyle>
            <a:lvl1pPr marL="0" indent="0" algn="ctr">
              <a:buNone/>
              <a:defRPr sz="1800">
                <a:solidFill>
                  <a:schemeClr val="bg1">
                    <a:lumMod val="50000"/>
                  </a:schemeClr>
                </a:solidFill>
                <a:latin typeface="HGP創英角ｺﾞｼｯｸUB" pitchFamily="50" charset="-128"/>
                <a:ea typeface="HGP創英角ｺﾞｼｯｸUB"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endParaRPr lang="ja-JP" altLang="en-US" dirty="0"/>
          </a:p>
        </p:txBody>
      </p:sp>
      <p:sp>
        <p:nvSpPr>
          <p:cNvPr id="6" name="Text Box 2060"/>
          <p:cNvSpPr txBox="1">
            <a:spLocks noChangeArrowheads="1"/>
          </p:cNvSpPr>
          <p:nvPr/>
        </p:nvSpPr>
        <p:spPr bwMode="auto">
          <a:xfrm>
            <a:off x="480981" y="6231884"/>
            <a:ext cx="4680000" cy="288000"/>
          </a:xfrm>
          <a:prstGeom prst="rect">
            <a:avLst/>
          </a:prstGeom>
          <a:noFill/>
          <a:ln w="9525">
            <a:noFill/>
            <a:miter lim="800000"/>
            <a:headEnd/>
            <a:tailEnd/>
          </a:ln>
        </p:spPr>
        <p:txBody>
          <a:bodyPr wrap="square" lIns="0" tIns="0" rIns="0" bIns="0">
            <a:spAutoFit/>
          </a:bodyPr>
          <a:lstStyle/>
          <a:p>
            <a:pPr fontAlgn="auto">
              <a:spcBef>
                <a:spcPts val="0"/>
              </a:spcBef>
              <a:spcAft>
                <a:spcPts val="0"/>
              </a:spcAft>
              <a:defRPr/>
            </a:pPr>
            <a:r>
              <a:rPr lang="ja-JP" altLang="en-US" sz="900" dirty="0">
                <a:solidFill>
                  <a:schemeClr val="bg1">
                    <a:lumMod val="50000"/>
                  </a:schemeClr>
                </a:solidFill>
                <a:latin typeface="メイリオ" pitchFamily="50" charset="-128"/>
                <a:ea typeface="メイリオ" pitchFamily="50" charset="-128"/>
              </a:rPr>
              <a:t>仕様、料金等は予告なく変更する場合があります</a:t>
            </a:r>
          </a:p>
          <a:p>
            <a:pPr fontAlgn="auto">
              <a:spcBef>
                <a:spcPts val="0"/>
              </a:spcBef>
              <a:spcAft>
                <a:spcPts val="0"/>
              </a:spcAft>
              <a:defRPr/>
            </a:pPr>
            <a:r>
              <a:rPr lang="ja-JP" altLang="en-US" sz="900" dirty="0">
                <a:solidFill>
                  <a:schemeClr val="bg1">
                    <a:lumMod val="50000"/>
                  </a:schemeClr>
                </a:solidFill>
                <a:latin typeface="メイリオ" pitchFamily="50" charset="-128"/>
                <a:ea typeface="メイリオ" pitchFamily="50" charset="-128"/>
              </a:rPr>
              <a:t>記載されているすべての料金には消費税が含まれていません。消費税は別途申し受けます</a:t>
            </a:r>
          </a:p>
        </p:txBody>
      </p:sp>
      <p:sp>
        <p:nvSpPr>
          <p:cNvPr id="5" name="スライド番号プレースホルダ 4"/>
          <p:cNvSpPr>
            <a:spLocks noGrp="1"/>
          </p:cNvSpPr>
          <p:nvPr>
            <p:ph type="sldNum" sz="quarter" idx="10"/>
          </p:nvPr>
        </p:nvSpPr>
        <p:spPr/>
        <p:txBody>
          <a:bodyPr/>
          <a:lstStyle/>
          <a:p>
            <a:fld id="{5CBB9E85-79B7-4733-8294-1A471ACA4573}"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87275" y="304778"/>
            <a:ext cx="9360000" cy="481016"/>
          </a:xfrm>
          <a:prstGeom prst="rect">
            <a:avLst/>
          </a:prstGeom>
        </p:spPr>
        <p:txBody>
          <a:bodyPr/>
          <a:lstStyle>
            <a:lvl1pPr latinLnBrk="1">
              <a:defRPr sz="2400" b="0">
                <a:latin typeface="HGP創英角ｺﾞｼｯｸUB" pitchFamily="50" charset="-128"/>
                <a:ea typeface="HGP創英角ｺﾞｼｯｸUB" pitchFamily="50" charset="-128"/>
              </a:defRPr>
            </a:lvl1pPr>
          </a:lstStyle>
          <a:p>
            <a:r>
              <a:rPr lang="ja-JP" altLang="en-US"/>
              <a:t>マスタ タイトルの書式設定</a:t>
            </a:r>
          </a:p>
        </p:txBody>
      </p:sp>
      <p:sp>
        <p:nvSpPr>
          <p:cNvPr id="3" name="コンテンツ プレースホルダ 2"/>
          <p:cNvSpPr>
            <a:spLocks noGrp="1"/>
          </p:cNvSpPr>
          <p:nvPr>
            <p:ph idx="1"/>
          </p:nvPr>
        </p:nvSpPr>
        <p:spPr>
          <a:xfrm>
            <a:off x="273000" y="864000"/>
            <a:ext cx="9360000" cy="5616000"/>
          </a:xfrm>
          <a:prstGeom prst="rect">
            <a:avLst/>
          </a:prstGeom>
        </p:spPr>
        <p:txBody>
          <a:bodyPr/>
          <a:lstStyle>
            <a:lvl1pPr>
              <a:defRPr b="0">
                <a:latin typeface="メイリオ" pitchFamily="50" charset="-128"/>
                <a:ea typeface="メイリオ" pitchFamily="50" charset="-128"/>
              </a:defRPr>
            </a:lvl1pPr>
            <a:lvl2pPr>
              <a:defRPr b="0">
                <a:latin typeface="メイリオ" pitchFamily="50" charset="-128"/>
                <a:ea typeface="メイリオ" pitchFamily="50" charset="-128"/>
              </a:defRPr>
            </a:lvl2pPr>
            <a:lvl3pPr>
              <a:defRPr b="0">
                <a:latin typeface="メイリオ" pitchFamily="50" charset="-128"/>
                <a:ea typeface="メイリオ" pitchFamily="50" charset="-128"/>
              </a:defRPr>
            </a:lvl3pPr>
            <a:lvl4pPr>
              <a:defRPr b="0">
                <a:latin typeface="メイリオ" pitchFamily="50" charset="-128"/>
                <a:ea typeface="メイリオ" pitchFamily="50" charset="-128"/>
              </a:defRPr>
            </a:lvl4pPr>
            <a:lvl5pPr>
              <a:defRPr b="0">
                <a:latin typeface="メイリオ" pitchFamily="50" charset="-128"/>
                <a:ea typeface="メイリオ"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スライド番号プレースホルダ 4"/>
          <p:cNvSpPr>
            <a:spLocks noGrp="1"/>
          </p:cNvSpPr>
          <p:nvPr>
            <p:ph type="sldNum" sz="quarter" idx="10"/>
          </p:nvPr>
        </p:nvSpPr>
        <p:spPr/>
        <p:txBody>
          <a:bodyPr/>
          <a:lstStyle/>
          <a:p>
            <a:fld id="{5CBB9E85-79B7-4733-8294-1A471ACA4573}"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タイトル 1"/>
          <p:cNvSpPr>
            <a:spLocks noGrp="1"/>
          </p:cNvSpPr>
          <p:nvPr>
            <p:ph type="title"/>
          </p:nvPr>
        </p:nvSpPr>
        <p:spPr>
          <a:xfrm>
            <a:off x="187275" y="304778"/>
            <a:ext cx="9360000" cy="481016"/>
          </a:xfrm>
          <a:prstGeom prst="rect">
            <a:avLst/>
          </a:prstGeom>
        </p:spPr>
        <p:txBody>
          <a:bodyPr/>
          <a:lstStyle>
            <a:lvl1pPr latinLnBrk="1">
              <a:defRPr sz="2400" b="0">
                <a:latin typeface="HGP創英角ｺﾞｼｯｸUB" pitchFamily="50" charset="-128"/>
                <a:ea typeface="HGP創英角ｺﾞｼｯｸUB" pitchFamily="50" charset="-128"/>
              </a:defRPr>
            </a:lvl1pPr>
          </a:lstStyle>
          <a:p>
            <a:r>
              <a:rPr lang="ja-JP" altLang="en-US"/>
              <a:t>マスタ タイトルの書式設定</a:t>
            </a:r>
          </a:p>
        </p:txBody>
      </p:sp>
      <p:sp>
        <p:nvSpPr>
          <p:cNvPr id="4" name="スライド番号プレースホルダ 3"/>
          <p:cNvSpPr>
            <a:spLocks noGrp="1"/>
          </p:cNvSpPr>
          <p:nvPr>
            <p:ph type="sldNum" sz="quarter" idx="10"/>
          </p:nvPr>
        </p:nvSpPr>
        <p:spPr/>
        <p:txBody>
          <a:bodyPr/>
          <a:lstStyle/>
          <a:p>
            <a:fld id="{5CBB9E85-79B7-4733-8294-1A471ACA4573}"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ロゴ">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5084" y="2890838"/>
            <a:ext cx="3562350"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6496" y="1124744"/>
            <a:ext cx="3819525"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097016" y="980728"/>
            <a:ext cx="4050977" cy="1108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441341" y="2595563"/>
            <a:ext cx="336232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341328" y="3401566"/>
            <a:ext cx="3562350"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00473" y="4434830"/>
            <a:ext cx="3600399" cy="984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880992" y="4963089"/>
            <a:ext cx="4569122" cy="57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3" name="Picture 8"/>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934961" y="260648"/>
            <a:ext cx="1770567" cy="484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角丸四角形 31"/>
          <p:cNvSpPr/>
          <p:nvPr userDrawn="1"/>
        </p:nvSpPr>
        <p:spPr>
          <a:xfrm>
            <a:off x="273000" y="720000"/>
            <a:ext cx="9360000" cy="71437"/>
          </a:xfrm>
          <a:prstGeom prst="roundRect">
            <a:avLst/>
          </a:prstGeom>
          <a:solidFill>
            <a:schemeClr val="accent4">
              <a:lumMod val="40000"/>
              <a:lumOff val="60000"/>
            </a:schemeClr>
          </a:solidFill>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ja-JP" altLang="en-US" sz="900">
              <a:latin typeface="HGP創英角ｺﾞｼｯｸUB" pitchFamily="50" charset="-128"/>
              <a:ea typeface="HGP創英角ｺﾞｼｯｸUB" pitchFamily="50" charset="-128"/>
            </a:endParaRPr>
          </a:p>
        </p:txBody>
      </p:sp>
      <p:sp>
        <p:nvSpPr>
          <p:cNvPr id="49" name="フッター プレースホルダ 8"/>
          <p:cNvSpPr>
            <a:spLocks noGrp="1"/>
          </p:cNvSpPr>
          <p:nvPr>
            <p:ph type="ftr" sz="quarter" idx="3"/>
          </p:nvPr>
        </p:nvSpPr>
        <p:spPr>
          <a:xfrm>
            <a:off x="6681192" y="6021288"/>
            <a:ext cx="3220081" cy="608134"/>
          </a:xfrm>
          <a:prstGeom prst="rect">
            <a:avLst/>
          </a:prstGeom>
        </p:spPr>
        <p:txBody>
          <a:bodyPr/>
          <a:lstStyle>
            <a:lvl1pPr>
              <a:defRPr sz="900">
                <a:solidFill>
                  <a:schemeClr val="bg1">
                    <a:lumMod val="50000"/>
                  </a:schemeClr>
                </a:solidFill>
                <a:latin typeface="メイリオ" pitchFamily="50" charset="-128"/>
                <a:ea typeface="メイリオ" pitchFamily="50" charset="-128"/>
              </a:defRPr>
            </a:lvl1pPr>
          </a:lstStyle>
          <a:p>
            <a:pPr>
              <a:defRPr/>
            </a:pPr>
            <a:r>
              <a:rPr lang="ja-JP" altLang="en-US" dirty="0"/>
              <a:t>〒</a:t>
            </a:r>
            <a:r>
              <a:rPr lang="en-US" altLang="ja-JP" dirty="0"/>
              <a:t>150-0001</a:t>
            </a:r>
          </a:p>
          <a:p>
            <a:pPr>
              <a:defRPr/>
            </a:pPr>
            <a:r>
              <a:rPr lang="ja-JP" altLang="en-US" dirty="0"/>
              <a:t>東京都渋谷区神宮前六丁目</a:t>
            </a:r>
            <a:r>
              <a:rPr lang="en-US" altLang="ja-JP" dirty="0"/>
              <a:t>27</a:t>
            </a:r>
            <a:r>
              <a:rPr lang="ja-JP" altLang="en-US" dirty="0"/>
              <a:t>番</a:t>
            </a:r>
            <a:r>
              <a:rPr lang="en-US" altLang="ja-JP" dirty="0"/>
              <a:t>8</a:t>
            </a:r>
            <a:r>
              <a:rPr lang="ja-JP" altLang="en-US" dirty="0"/>
              <a:t>号 京セラ原宿ビル</a:t>
            </a:r>
            <a:r>
              <a:rPr lang="en-US" altLang="ja-JP" dirty="0"/>
              <a:t>5F</a:t>
            </a:r>
          </a:p>
          <a:p>
            <a:pPr>
              <a:defRPr/>
            </a:pPr>
            <a:r>
              <a:rPr lang="ja-JP" altLang="en-US" dirty="0"/>
              <a:t>株式会社アピリッツ </a:t>
            </a:r>
            <a:r>
              <a:rPr lang="en-US" altLang="ja-JP" dirty="0"/>
              <a:t>OSDN</a:t>
            </a:r>
            <a:r>
              <a:rPr lang="ja-JP" altLang="en-US" dirty="0"/>
              <a:t>部</a:t>
            </a:r>
            <a:endParaRPr lang="en-US" altLang="ja-JP" dirty="0"/>
          </a:p>
        </p:txBody>
      </p:sp>
      <p:sp>
        <p:nvSpPr>
          <p:cNvPr id="52" name="スライド番号プレースホルダ 51"/>
          <p:cNvSpPr>
            <a:spLocks noGrp="1"/>
          </p:cNvSpPr>
          <p:nvPr>
            <p:ph type="sldNum" sz="quarter" idx="4"/>
          </p:nvPr>
        </p:nvSpPr>
        <p:spPr>
          <a:xfrm>
            <a:off x="9129742" y="6600847"/>
            <a:ext cx="785818" cy="214290"/>
          </a:xfrm>
          <a:prstGeom prst="rect">
            <a:avLst/>
          </a:prstGeom>
        </p:spPr>
        <p:txBody>
          <a:bodyPr vert="horz" lIns="91440" tIns="45720" rIns="91440" bIns="45720" rtlCol="0" anchor="ctr"/>
          <a:lstStyle>
            <a:lvl1pPr algn="r">
              <a:defRPr sz="900">
                <a:solidFill>
                  <a:schemeClr val="tx1">
                    <a:tint val="75000"/>
                  </a:schemeClr>
                </a:solidFill>
                <a:latin typeface="HGP創英角ｺﾞｼｯｸUB" pitchFamily="50" charset="-128"/>
                <a:ea typeface="HGP創英角ｺﾞｼｯｸUB" pitchFamily="50" charset="-128"/>
              </a:defRPr>
            </a:lvl1pPr>
          </a:lstStyle>
          <a:p>
            <a:fld id="{5CBB9E85-79B7-4733-8294-1A471ACA4573}" type="slidenum">
              <a:rPr lang="ja-JP" altLang="en-US" smtClean="0"/>
              <a:pPr/>
              <a:t>‹#›</a:t>
            </a:fld>
            <a:endParaRPr lang="ja-JP" altLang="en-US"/>
          </a:p>
        </p:txBody>
      </p:sp>
      <p:pic>
        <p:nvPicPr>
          <p:cNvPr id="6" name="Picture 2">
            <a:extLst>
              <a:ext uri="{FF2B5EF4-FFF2-40B4-BE49-F238E27FC236}">
                <a16:creationId xmlns:a16="http://schemas.microsoft.com/office/drawing/2014/main" id="{185D4FFF-6F26-4F11-85B3-D7DCA4D5DB31}"/>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969224" y="351850"/>
            <a:ext cx="989720" cy="2990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l" rtl="0" eaLnBrk="1" fontAlgn="base" hangingPunct="1">
        <a:spcBef>
          <a:spcPct val="0"/>
        </a:spcBef>
        <a:spcAft>
          <a:spcPct val="0"/>
        </a:spcAft>
        <a:defRPr kumimoji="1" sz="2800" b="1" kern="1200">
          <a:solidFill>
            <a:schemeClr val="tx1"/>
          </a:solidFill>
          <a:latin typeface="HGP創英角ｺﾞｼｯｸUB" pitchFamily="50" charset="-128"/>
          <a:ea typeface="HGP創英角ｺﾞｼｯｸUB" pitchFamily="50" charset="-128"/>
          <a:cs typeface="+mj-cs"/>
        </a:defRPr>
      </a:lvl1pPr>
      <a:lvl2pPr algn="l" rtl="0" eaLnBrk="1" fontAlgn="base" hangingPunct="1">
        <a:spcBef>
          <a:spcPct val="0"/>
        </a:spcBef>
        <a:spcAft>
          <a:spcPct val="0"/>
        </a:spcAft>
        <a:defRPr kumimoji="1" sz="3600">
          <a:solidFill>
            <a:schemeClr val="tx1"/>
          </a:solidFill>
          <a:latin typeface="メイリオ" pitchFamily="50" charset="-128"/>
          <a:ea typeface="メイリオ" pitchFamily="50" charset="-128"/>
        </a:defRPr>
      </a:lvl2pPr>
      <a:lvl3pPr algn="l" rtl="0" eaLnBrk="1" fontAlgn="base" hangingPunct="1">
        <a:spcBef>
          <a:spcPct val="0"/>
        </a:spcBef>
        <a:spcAft>
          <a:spcPct val="0"/>
        </a:spcAft>
        <a:defRPr kumimoji="1" sz="3600">
          <a:solidFill>
            <a:schemeClr val="tx1"/>
          </a:solidFill>
          <a:latin typeface="メイリオ" pitchFamily="50" charset="-128"/>
          <a:ea typeface="メイリオ" pitchFamily="50" charset="-128"/>
        </a:defRPr>
      </a:lvl3pPr>
      <a:lvl4pPr algn="l" rtl="0" eaLnBrk="1" fontAlgn="base" hangingPunct="1">
        <a:spcBef>
          <a:spcPct val="0"/>
        </a:spcBef>
        <a:spcAft>
          <a:spcPct val="0"/>
        </a:spcAft>
        <a:defRPr kumimoji="1" sz="3600">
          <a:solidFill>
            <a:schemeClr val="tx1"/>
          </a:solidFill>
          <a:latin typeface="メイリオ" pitchFamily="50" charset="-128"/>
          <a:ea typeface="メイリオ" pitchFamily="50" charset="-128"/>
        </a:defRPr>
      </a:lvl4pPr>
      <a:lvl5pPr algn="l" rtl="0" eaLnBrk="1" fontAlgn="base" hangingPunct="1">
        <a:spcBef>
          <a:spcPct val="0"/>
        </a:spcBef>
        <a:spcAft>
          <a:spcPct val="0"/>
        </a:spcAft>
        <a:defRPr kumimoji="1" sz="3600">
          <a:solidFill>
            <a:schemeClr val="tx1"/>
          </a:solidFill>
          <a:latin typeface="メイリオ" pitchFamily="50" charset="-128"/>
          <a:ea typeface="メイリオ" pitchFamily="50" charset="-128"/>
        </a:defRPr>
      </a:lvl5pPr>
      <a:lvl6pPr marL="457200" algn="l" rtl="0" eaLnBrk="1" fontAlgn="base" hangingPunct="1">
        <a:spcBef>
          <a:spcPct val="0"/>
        </a:spcBef>
        <a:spcAft>
          <a:spcPct val="0"/>
        </a:spcAft>
        <a:defRPr kumimoji="1" sz="3600">
          <a:solidFill>
            <a:schemeClr val="tx1"/>
          </a:solidFill>
          <a:latin typeface="メイリオ" pitchFamily="50" charset="-128"/>
          <a:ea typeface="メイリオ" pitchFamily="50" charset="-128"/>
        </a:defRPr>
      </a:lvl6pPr>
      <a:lvl7pPr marL="914400" algn="l" rtl="0" eaLnBrk="1" fontAlgn="base" hangingPunct="1">
        <a:spcBef>
          <a:spcPct val="0"/>
        </a:spcBef>
        <a:spcAft>
          <a:spcPct val="0"/>
        </a:spcAft>
        <a:defRPr kumimoji="1" sz="3600">
          <a:solidFill>
            <a:schemeClr val="tx1"/>
          </a:solidFill>
          <a:latin typeface="メイリオ" pitchFamily="50" charset="-128"/>
          <a:ea typeface="メイリオ" pitchFamily="50" charset="-128"/>
        </a:defRPr>
      </a:lvl7pPr>
      <a:lvl8pPr marL="1371600" algn="l" rtl="0" eaLnBrk="1" fontAlgn="base" hangingPunct="1">
        <a:spcBef>
          <a:spcPct val="0"/>
        </a:spcBef>
        <a:spcAft>
          <a:spcPct val="0"/>
        </a:spcAft>
        <a:defRPr kumimoji="1" sz="3600">
          <a:solidFill>
            <a:schemeClr val="tx1"/>
          </a:solidFill>
          <a:latin typeface="メイリオ" pitchFamily="50" charset="-128"/>
          <a:ea typeface="メイリオ" pitchFamily="50" charset="-128"/>
        </a:defRPr>
      </a:lvl8pPr>
      <a:lvl9pPr marL="1828800" algn="l" rtl="0" eaLnBrk="1" fontAlgn="base" hangingPunct="1">
        <a:spcBef>
          <a:spcPct val="0"/>
        </a:spcBef>
        <a:spcAft>
          <a:spcPct val="0"/>
        </a:spcAft>
        <a:defRPr kumimoji="1" sz="3600">
          <a:solidFill>
            <a:schemeClr val="tx1"/>
          </a:solidFill>
          <a:latin typeface="メイリオ" pitchFamily="50" charset="-128"/>
          <a:ea typeface="メイリオ" pitchFamily="50" charset="-128"/>
        </a:defRPr>
      </a:lvl9pPr>
    </p:titleStyle>
    <p:bodyStyle>
      <a:lvl1pPr marL="0" indent="0" algn="l" rtl="0" eaLnBrk="1" fontAlgn="base" hangingPunct="1">
        <a:spcBef>
          <a:spcPts val="0"/>
        </a:spcBef>
        <a:spcAft>
          <a:spcPct val="0"/>
        </a:spcAft>
        <a:buFont typeface="メイリオ" pitchFamily="50" charset="-128"/>
        <a:buChar char="■"/>
        <a:defRPr kumimoji="1" sz="2000" b="1" kern="1200">
          <a:solidFill>
            <a:schemeClr val="tx1"/>
          </a:solidFill>
          <a:latin typeface="HGP創英角ｺﾞｼｯｸUB" pitchFamily="50" charset="-128"/>
          <a:ea typeface="HGP創英角ｺﾞｼｯｸUB" pitchFamily="50" charset="-128"/>
          <a:cs typeface="+mn-cs"/>
        </a:defRPr>
      </a:lvl1pPr>
      <a:lvl2pPr marL="0" indent="0" algn="l" rtl="0" eaLnBrk="1" fontAlgn="base" hangingPunct="1">
        <a:spcBef>
          <a:spcPts val="0"/>
        </a:spcBef>
        <a:spcAft>
          <a:spcPct val="0"/>
        </a:spcAft>
        <a:buFont typeface="メイリオ" pitchFamily="50" charset="-128"/>
        <a:buChar char="●"/>
        <a:defRPr kumimoji="1" sz="1800" b="1" kern="1200">
          <a:solidFill>
            <a:schemeClr val="tx1"/>
          </a:solidFill>
          <a:latin typeface="HGP創英角ｺﾞｼｯｸUB" pitchFamily="50" charset="-128"/>
          <a:ea typeface="HGP創英角ｺﾞｼｯｸUB" pitchFamily="50" charset="-128"/>
          <a:cs typeface="+mn-cs"/>
        </a:defRPr>
      </a:lvl2pPr>
      <a:lvl3pPr marL="0" indent="0" algn="l" rtl="0" eaLnBrk="1" fontAlgn="base" hangingPunct="1">
        <a:spcBef>
          <a:spcPts val="0"/>
        </a:spcBef>
        <a:spcAft>
          <a:spcPct val="0"/>
        </a:spcAft>
        <a:buFont typeface="メイリオ" pitchFamily="50" charset="-128"/>
        <a:buChar char="○"/>
        <a:defRPr kumimoji="1" sz="1600" b="1" kern="1200">
          <a:solidFill>
            <a:schemeClr val="tx1"/>
          </a:solidFill>
          <a:latin typeface="HGP創英角ｺﾞｼｯｸUB" pitchFamily="50" charset="-128"/>
          <a:ea typeface="HGP創英角ｺﾞｼｯｸUB" pitchFamily="50" charset="-128"/>
          <a:cs typeface="+mn-cs"/>
        </a:defRPr>
      </a:lvl3pPr>
      <a:lvl4pPr marL="180000" indent="0" algn="l" rtl="0" eaLnBrk="1" fontAlgn="base" hangingPunct="1">
        <a:spcBef>
          <a:spcPts val="0"/>
        </a:spcBef>
        <a:spcAft>
          <a:spcPct val="0"/>
        </a:spcAft>
        <a:buFont typeface="Arial" charset="0"/>
        <a:buNone/>
        <a:defRPr kumimoji="1" sz="1600" b="0" kern="1200">
          <a:solidFill>
            <a:schemeClr val="tx1"/>
          </a:solidFill>
          <a:latin typeface="HGP創英角ｺﾞｼｯｸUB" pitchFamily="50" charset="-128"/>
          <a:ea typeface="HGP創英角ｺﾞｼｯｸUB" pitchFamily="50" charset="-128"/>
          <a:cs typeface="+mn-cs"/>
        </a:defRPr>
      </a:lvl4pPr>
      <a:lvl5pPr marL="180000" indent="0" algn="l" rtl="0" eaLnBrk="1" fontAlgn="base" hangingPunct="1">
        <a:spcBef>
          <a:spcPts val="0"/>
        </a:spcBef>
        <a:spcAft>
          <a:spcPct val="0"/>
        </a:spcAft>
        <a:buFont typeface="Arial" charset="0"/>
        <a:buNone/>
        <a:defRPr kumimoji="1" sz="1400" kern="1200">
          <a:solidFill>
            <a:schemeClr val="tx1"/>
          </a:solidFill>
          <a:latin typeface="HGP創英角ｺﾞｼｯｸUB" pitchFamily="50" charset="-128"/>
          <a:ea typeface="HGP創英角ｺﾞｼｯｸUB" pitchFamily="50" charset="-128"/>
          <a:cs typeface="+mn-cs"/>
        </a:defRPr>
      </a:lvl5pPr>
      <a:lvl6pPr marL="0" indent="0" algn="l" defTabSz="914400" rtl="0" eaLnBrk="1" latinLnBrk="0" hangingPunct="1">
        <a:spcBef>
          <a:spcPts val="0"/>
        </a:spcBef>
        <a:buFont typeface="Arial" pitchFamily="34" charset="0"/>
        <a:buNone/>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21029;&#36884;sales@osdn.jp" TargetMode="External"/><Relationship Id="rId7"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hyperlink" Target="mailto:&#21029;&#36884;sales@osdn.j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hyperlink" Target="mailto:&#21029;&#36884;sales@osdn.j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スラド</a:t>
            </a:r>
            <a:r>
              <a:rPr lang="en-US" altLang="ja-JP" dirty="0"/>
              <a:t>/OSDN</a:t>
            </a:r>
            <a:r>
              <a:rPr lang="ja-JP" altLang="en-US" dirty="0"/>
              <a:t> </a:t>
            </a:r>
            <a:r>
              <a:rPr lang="en-US" altLang="ja-JP" dirty="0"/>
              <a:t>IMP</a:t>
            </a:r>
            <a:r>
              <a:rPr lang="ja-JP" altLang="en-US" dirty="0"/>
              <a:t>保証 特殊サイズ等</a:t>
            </a:r>
          </a:p>
        </p:txBody>
      </p:sp>
      <p:sp>
        <p:nvSpPr>
          <p:cNvPr id="3" name="コンテンツ プレースホルダ 2"/>
          <p:cNvSpPr>
            <a:spLocks noGrp="1"/>
          </p:cNvSpPr>
          <p:nvPr>
            <p:ph idx="1"/>
          </p:nvPr>
        </p:nvSpPr>
        <p:spPr/>
        <p:txBody>
          <a:bodyPr/>
          <a:lstStyle/>
          <a:p>
            <a:endParaRPr lang="en-US" altLang="ja-JP" dirty="0"/>
          </a:p>
          <a:p>
            <a:endParaRPr lang="ja-JP" altLang="en-US" dirty="0"/>
          </a:p>
        </p:txBody>
      </p:sp>
      <p:sp>
        <p:nvSpPr>
          <p:cNvPr id="53" name="スライド番号プレースホルダ 52"/>
          <p:cNvSpPr>
            <a:spLocks noGrp="1"/>
          </p:cNvSpPr>
          <p:nvPr>
            <p:ph type="sldNum" sz="quarter" idx="10"/>
          </p:nvPr>
        </p:nvSpPr>
        <p:spPr/>
        <p:txBody>
          <a:bodyPr/>
          <a:lstStyle/>
          <a:p>
            <a:fld id="{5CBB9E85-79B7-4733-8294-1A471ACA4573}" type="slidenum">
              <a:rPr lang="ja-JP" altLang="en-US" smtClean="0">
                <a:latin typeface="メイリオ" pitchFamily="50" charset="-128"/>
                <a:ea typeface="メイリオ" pitchFamily="50" charset="-128"/>
              </a:rPr>
              <a:pPr/>
              <a:t>1</a:t>
            </a:fld>
            <a:endParaRPr lang="ja-JP" altLang="en-US" dirty="0">
              <a:latin typeface="メイリオ" pitchFamily="50" charset="-128"/>
              <a:ea typeface="メイリオ" pitchFamily="50" charset="-128"/>
            </a:endParaRPr>
          </a:p>
        </p:txBody>
      </p:sp>
      <p:sp>
        <p:nvSpPr>
          <p:cNvPr id="36" name="テキスト ボックス 35"/>
          <p:cNvSpPr txBox="1"/>
          <p:nvPr/>
        </p:nvSpPr>
        <p:spPr bwMode="auto">
          <a:xfrm>
            <a:off x="218221" y="6135107"/>
            <a:ext cx="3651962" cy="246221"/>
          </a:xfrm>
          <a:prstGeom prst="rect">
            <a:avLst/>
          </a:prstGeom>
          <a:noFill/>
          <a:ln w="9525">
            <a:noFill/>
            <a:miter lim="800000"/>
            <a:headEnd/>
            <a:tailEnd/>
          </a:ln>
        </p:spPr>
        <p:txBody>
          <a:bodyPr wrap="none">
            <a:spAutoFit/>
          </a:bodyPr>
          <a:lstStyle/>
          <a:p>
            <a:pPr marL="182563" indent="-182563">
              <a:defRPr/>
            </a:pPr>
            <a:r>
              <a:rPr lang="ja-JP" altLang="en-US" sz="1000" dirty="0">
                <a:solidFill>
                  <a:schemeClr val="tx1">
                    <a:lumMod val="85000"/>
                    <a:lumOff val="15000"/>
                  </a:schemeClr>
                </a:solidFill>
                <a:latin typeface="メイリオ" pitchFamily="50" charset="-128"/>
                <a:ea typeface="メイリオ" pitchFamily="50" charset="-128"/>
              </a:rPr>
              <a:t>ご不明な点は、</a:t>
            </a:r>
            <a:r>
              <a:rPr lang="en-US" altLang="ja-JP" sz="1000" dirty="0">
                <a:solidFill>
                  <a:schemeClr val="tx1">
                    <a:lumMod val="85000"/>
                    <a:lumOff val="15000"/>
                  </a:schemeClr>
                </a:solidFill>
                <a:latin typeface="メイリオ" pitchFamily="50" charset="-128"/>
                <a:ea typeface="メイリオ" pitchFamily="50" charset="-128"/>
                <a:hlinkClick r:id="rId3"/>
              </a:rPr>
              <a:t>sales@osdn.jp</a:t>
            </a:r>
            <a:r>
              <a:rPr lang="ja-JP" altLang="en-US" sz="1000" dirty="0">
                <a:solidFill>
                  <a:schemeClr val="tx1">
                    <a:lumMod val="85000"/>
                    <a:lumOff val="15000"/>
                  </a:schemeClr>
                </a:solidFill>
                <a:latin typeface="メイリオ" pitchFamily="50" charset="-128"/>
                <a:ea typeface="メイリオ" pitchFamily="50" charset="-128"/>
              </a:rPr>
              <a:t>までお問い合わせください。</a:t>
            </a:r>
          </a:p>
        </p:txBody>
      </p:sp>
      <p:sp>
        <p:nvSpPr>
          <p:cNvPr id="25" name="テキスト ボックス 24"/>
          <p:cNvSpPr txBox="1"/>
          <p:nvPr/>
        </p:nvSpPr>
        <p:spPr bwMode="auto">
          <a:xfrm>
            <a:off x="196280" y="207690"/>
            <a:ext cx="2448272" cy="216024"/>
          </a:xfrm>
          <a:prstGeom prst="rect">
            <a:avLst/>
          </a:prstGeom>
          <a:noFill/>
          <a:ln w="9525">
            <a:noFill/>
            <a:miter lim="800000"/>
            <a:headEnd/>
            <a:tailEnd/>
          </a:ln>
        </p:spPr>
        <p:txBody>
          <a:bodyPr wrap="none" rtlCol="0" anchor="t">
            <a:noAutofit/>
          </a:bodyPr>
          <a:lstStyle/>
          <a:p>
            <a:r>
              <a:rPr lang="en-US" altLang="ja-JP" sz="900" dirty="0">
                <a:latin typeface="メイリオ"/>
                <a:ea typeface="メイリオ"/>
              </a:rPr>
              <a:t>2020/7/1</a:t>
            </a:r>
            <a:r>
              <a:rPr lang="ja-JP" altLang="en-US" sz="900">
                <a:latin typeface="メイリオ"/>
                <a:ea typeface="メイリオ"/>
              </a:rPr>
              <a:t>～</a:t>
            </a:r>
            <a:r>
              <a:rPr lang="en-US" altLang="ja-JP" sz="900" dirty="0">
                <a:latin typeface="メイリオ"/>
                <a:ea typeface="メイリオ"/>
              </a:rPr>
              <a:t>2020/12/31</a:t>
            </a:r>
          </a:p>
          <a:p>
            <a:endParaRPr lang="en-US" altLang="ja-JP" sz="900" dirty="0">
              <a:latin typeface="メイリオ" pitchFamily="50" charset="-128"/>
              <a:ea typeface="メイリオ"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430190000"/>
              </p:ext>
            </p:extLst>
          </p:nvPr>
        </p:nvGraphicFramePr>
        <p:xfrm>
          <a:off x="288000" y="836712"/>
          <a:ext cx="9345520" cy="1038960"/>
        </p:xfrm>
        <a:graphic>
          <a:graphicData uri="http://schemas.openxmlformats.org/drawingml/2006/table">
            <a:tbl>
              <a:tblPr firstRow="1">
                <a:tableStyleId>{00A15C55-8517-42AA-B614-E9B94910E393}</a:tableStyleId>
              </a:tblPr>
              <a:tblGrid>
                <a:gridCol w="1984226">
                  <a:extLst>
                    <a:ext uri="{9D8B030D-6E8A-4147-A177-3AD203B41FA5}">
                      <a16:colId xmlns:a16="http://schemas.microsoft.com/office/drawing/2014/main" val="20000"/>
                    </a:ext>
                  </a:extLst>
                </a:gridCol>
                <a:gridCol w="754406">
                  <a:extLst>
                    <a:ext uri="{9D8B030D-6E8A-4147-A177-3AD203B41FA5}">
                      <a16:colId xmlns:a16="http://schemas.microsoft.com/office/drawing/2014/main" val="20001"/>
                    </a:ext>
                  </a:extLst>
                </a:gridCol>
                <a:gridCol w="1394786">
                  <a:extLst>
                    <a:ext uri="{9D8B030D-6E8A-4147-A177-3AD203B41FA5}">
                      <a16:colId xmlns:a16="http://schemas.microsoft.com/office/drawing/2014/main" val="20002"/>
                    </a:ext>
                  </a:extLst>
                </a:gridCol>
                <a:gridCol w="215905">
                  <a:extLst>
                    <a:ext uri="{9D8B030D-6E8A-4147-A177-3AD203B41FA5}">
                      <a16:colId xmlns:a16="http://schemas.microsoft.com/office/drawing/2014/main" val="20003"/>
                    </a:ext>
                  </a:extLst>
                </a:gridCol>
                <a:gridCol w="963620">
                  <a:extLst>
                    <a:ext uri="{9D8B030D-6E8A-4147-A177-3AD203B41FA5}">
                      <a16:colId xmlns:a16="http://schemas.microsoft.com/office/drawing/2014/main" val="20004"/>
                    </a:ext>
                  </a:extLst>
                </a:gridCol>
                <a:gridCol w="477878">
                  <a:extLst>
                    <a:ext uri="{9D8B030D-6E8A-4147-A177-3AD203B41FA5}">
                      <a16:colId xmlns:a16="http://schemas.microsoft.com/office/drawing/2014/main" val="20005"/>
                    </a:ext>
                  </a:extLst>
                </a:gridCol>
                <a:gridCol w="376000">
                  <a:extLst>
                    <a:ext uri="{9D8B030D-6E8A-4147-A177-3AD203B41FA5}">
                      <a16:colId xmlns:a16="http://schemas.microsoft.com/office/drawing/2014/main" val="20006"/>
                    </a:ext>
                  </a:extLst>
                </a:gridCol>
                <a:gridCol w="754406">
                  <a:extLst>
                    <a:ext uri="{9D8B030D-6E8A-4147-A177-3AD203B41FA5}">
                      <a16:colId xmlns:a16="http://schemas.microsoft.com/office/drawing/2014/main" val="20007"/>
                    </a:ext>
                  </a:extLst>
                </a:gridCol>
                <a:gridCol w="651690">
                  <a:extLst>
                    <a:ext uri="{9D8B030D-6E8A-4147-A177-3AD203B41FA5}">
                      <a16:colId xmlns:a16="http://schemas.microsoft.com/office/drawing/2014/main" val="20008"/>
                    </a:ext>
                  </a:extLst>
                </a:gridCol>
                <a:gridCol w="1223774">
                  <a:extLst>
                    <a:ext uri="{9D8B030D-6E8A-4147-A177-3AD203B41FA5}">
                      <a16:colId xmlns:a16="http://schemas.microsoft.com/office/drawing/2014/main" val="20009"/>
                    </a:ext>
                  </a:extLst>
                </a:gridCol>
                <a:gridCol w="548829">
                  <a:extLst>
                    <a:ext uri="{9D8B030D-6E8A-4147-A177-3AD203B41FA5}">
                      <a16:colId xmlns:a16="http://schemas.microsoft.com/office/drawing/2014/main" val="20010"/>
                    </a:ext>
                  </a:extLst>
                </a:gridCol>
              </a:tblGrid>
              <a:tr h="9678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a:solidFill>
                            <a:schemeClr val="lt1"/>
                          </a:solidFill>
                          <a:effectLst/>
                          <a:latin typeface="メイリオ" pitchFamily="50" charset="-128"/>
                          <a:ea typeface="メイリオ" pitchFamily="50" charset="-128"/>
                        </a:rPr>
                        <a:t>メニュー</a:t>
                      </a:r>
                      <a:r>
                        <a:rPr lang="ja-JP" altLang="en-US" sz="900" b="1" i="0" u="none" strike="noStrike" dirty="0">
                          <a:solidFill>
                            <a:srgbClr val="FFFFFF"/>
                          </a:solidFill>
                          <a:effectLst/>
                          <a:latin typeface="メイリオ" pitchFamily="50" charset="-128"/>
                          <a:ea typeface="メイリオ" pitchFamily="50" charset="-128"/>
                        </a:rPr>
                        <a:t>名</a:t>
                      </a:r>
                    </a:p>
                  </a:txBody>
                  <a:tcPr marL="18000" marR="18000" marT="18000" marB="18000" anchor="ctr"/>
                </a:tc>
                <a:tc>
                  <a:txBody>
                    <a:bodyPr/>
                    <a:lstStyle/>
                    <a:p>
                      <a:pPr algn="ctr" rtl="0" fontAlgn="ctr"/>
                      <a:r>
                        <a:rPr lang="ja-JP" altLang="en-US" sz="900" b="1" u="none" strike="noStrike" dirty="0">
                          <a:effectLst/>
                          <a:latin typeface="メイリオ" pitchFamily="50" charset="-128"/>
                          <a:ea typeface="メイリオ" pitchFamily="50" charset="-128"/>
                          <a:cs typeface="メイリオ" pitchFamily="50" charset="-128"/>
                        </a:rPr>
                        <a:t>料金   </a:t>
                      </a:r>
                      <a:endParaRPr lang="ja-JP" altLang="en-US" sz="900" b="1" i="0" u="none" strike="noStrike" dirty="0">
                        <a:solidFill>
                          <a:srgbClr val="FFFFFF"/>
                        </a:solidFill>
                        <a:effectLst/>
                        <a:latin typeface="メイリオ" pitchFamily="50" charset="-128"/>
                        <a:ea typeface="メイリオ" pitchFamily="50" charset="-128"/>
                        <a:cs typeface="メイリオ" pitchFamily="50" charset="-128"/>
                      </a:endParaRPr>
                    </a:p>
                  </a:txBody>
                  <a:tcPr marL="18000" marR="18000" marT="18000" marB="18000" anchor="ctr"/>
                </a:tc>
                <a:tc gridSpan="2">
                  <a:txBody>
                    <a:bodyPr/>
                    <a:lstStyle/>
                    <a:p>
                      <a:pPr algn="ctr" rtl="0" fontAlgn="ctr"/>
                      <a:r>
                        <a:rPr lang="zh-TW" altLang="en-US" sz="900" u="none" strike="noStrike" dirty="0">
                          <a:effectLst/>
                          <a:latin typeface="メイリオ" pitchFamily="50" charset="-128"/>
                          <a:ea typeface="メイリオ" pitchFamily="50" charset="-128"/>
                        </a:rPr>
                        <a:t>掲載面</a:t>
                      </a:r>
                      <a:r>
                        <a:rPr lang="ja-JP" altLang="en-US" sz="900" b="1" i="0" u="none" strike="noStrike" dirty="0">
                          <a:solidFill>
                            <a:srgbClr val="FFFFFF"/>
                          </a:solidFill>
                          <a:effectLst/>
                          <a:latin typeface="メイリオ" pitchFamily="50" charset="-128"/>
                          <a:ea typeface="メイリオ" pitchFamily="50" charset="-128"/>
                        </a:rPr>
                        <a:t>・枠</a:t>
                      </a:r>
                      <a:endParaRPr lang="zh-TW"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hMerge="1">
                  <a:txBody>
                    <a:bodyPr/>
                    <a:lstStyle/>
                    <a:p>
                      <a:pPr algn="ctr" rtl="0" fontAlgn="ctr"/>
                      <a:endParaRPr lang="zh-TW" altLang="en-US" sz="900" b="1" i="0" u="none" strike="noStrike" dirty="0">
                        <a:solidFill>
                          <a:srgbClr val="FFFFFF"/>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b="1" i="0" u="none" strike="noStrike" dirty="0">
                          <a:solidFill>
                            <a:srgbClr val="FFFFFF"/>
                          </a:solidFill>
                          <a:effectLst/>
                          <a:latin typeface="メイリオ" pitchFamily="50" charset="-128"/>
                          <a:ea typeface="メイリオ" pitchFamily="50" charset="-128"/>
                        </a:rPr>
                        <a:t>数量</a:t>
                      </a: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期間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b="1" i="0" u="none" strike="noStrike" dirty="0">
                          <a:solidFill>
                            <a:srgbClr val="FFFFFF"/>
                          </a:solidFill>
                          <a:effectLst/>
                          <a:latin typeface="メイリオ" pitchFamily="50" charset="-128"/>
                          <a:ea typeface="メイリオ" pitchFamily="50" charset="-128"/>
                        </a:rPr>
                        <a:t>単価</a:t>
                      </a:r>
                      <a:endParaRPr 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想定</a:t>
                      </a:r>
                      <a:r>
                        <a:rPr lang="en-US" sz="900" u="none" strike="noStrike" dirty="0">
                          <a:effectLst/>
                          <a:latin typeface="メイリオ" pitchFamily="50" charset="-128"/>
                          <a:ea typeface="メイリオ" pitchFamily="50" charset="-128"/>
                        </a:rPr>
                        <a:t>CTR   </a:t>
                      </a:r>
                      <a:endParaRPr 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掲出方法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サイズ（</a:t>
                      </a:r>
                      <a:r>
                        <a:rPr lang="en-US" sz="900" u="none" strike="noStrike" dirty="0">
                          <a:effectLst/>
                          <a:latin typeface="メイリオ" pitchFamily="50" charset="-128"/>
                          <a:ea typeface="メイリオ" pitchFamily="50" charset="-128"/>
                        </a:rPr>
                        <a:t>W×H）   </a:t>
                      </a:r>
                      <a:endParaRPr 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容量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0"/>
                  </a:ext>
                </a:extLst>
              </a:tr>
              <a:tr h="96786">
                <a:tc>
                  <a:txBody>
                    <a:bodyPr/>
                    <a:lstStyle/>
                    <a:p>
                      <a:pPr algn="l" rtl="0" fontAlgn="ctr"/>
                      <a:r>
                        <a:rPr lang="en-US" altLang="ja-JP" sz="900" b="1" u="none" strike="noStrike" dirty="0">
                          <a:effectLst/>
                          <a:latin typeface="メイリオ" pitchFamily="50" charset="-128"/>
                          <a:ea typeface="メイリオ" pitchFamily="50" charset="-128"/>
                          <a:cs typeface="メイリオ" pitchFamily="50" charset="-128"/>
                        </a:rPr>
                        <a:t>2</a:t>
                      </a:r>
                      <a:r>
                        <a:rPr lang="ja-JP" altLang="en-US" sz="900" b="1" u="none" strike="noStrike" dirty="0">
                          <a:effectLst/>
                          <a:latin typeface="メイリオ" pitchFamily="50" charset="-128"/>
                          <a:ea typeface="メイリオ" pitchFamily="50" charset="-128"/>
                          <a:cs typeface="メイリオ" pitchFamily="50" charset="-128"/>
                        </a:rPr>
                        <a:t>サイト任意</a:t>
                      </a:r>
                      <a:r>
                        <a:rPr lang="en-US" altLang="ja-JP" sz="900" b="1" u="none" strike="noStrike" dirty="0">
                          <a:effectLst/>
                          <a:latin typeface="メイリオ" pitchFamily="50" charset="-128"/>
                          <a:ea typeface="メイリオ" pitchFamily="50" charset="-128"/>
                          <a:cs typeface="メイリオ" pitchFamily="50" charset="-128"/>
                        </a:rPr>
                        <a:t>IMP</a:t>
                      </a:r>
                      <a:r>
                        <a:rPr lang="ja-JP" altLang="en-US" sz="900" b="1" u="none" strike="noStrike" dirty="0">
                          <a:effectLst/>
                          <a:latin typeface="メイリオ" pitchFamily="50" charset="-128"/>
                          <a:ea typeface="メイリオ" pitchFamily="50" charset="-128"/>
                          <a:cs typeface="メイリオ" pitchFamily="50" charset="-128"/>
                        </a:rPr>
                        <a:t>保証</a:t>
                      </a:r>
                      <a:r>
                        <a:rPr lang="en-US" altLang="ja-JP" sz="900" b="1" u="none" strike="noStrike" dirty="0">
                          <a:effectLst/>
                          <a:latin typeface="メイリオ" pitchFamily="50" charset="-128"/>
                          <a:ea typeface="メイリオ" pitchFamily="50" charset="-128"/>
                          <a:cs typeface="メイリオ" pitchFamily="50" charset="-128"/>
                        </a:rPr>
                        <a:t>300</a:t>
                      </a:r>
                      <a:r>
                        <a:rPr lang="en-US" altLang="ja-JP" sz="900" b="1" i="0" u="none" strike="noStrike" dirty="0">
                          <a:solidFill>
                            <a:srgbClr val="000000"/>
                          </a:solidFill>
                          <a:effectLst/>
                          <a:latin typeface="メイリオ" pitchFamily="50" charset="-128"/>
                          <a:ea typeface="メイリオ" pitchFamily="50" charset="-128"/>
                          <a:cs typeface="メイリオ" pitchFamily="50" charset="-128"/>
                        </a:rPr>
                        <a:t>x</a:t>
                      </a:r>
                      <a:r>
                        <a:rPr lang="en-US" altLang="ja-JP" sz="900" b="1" u="none" strike="noStrike" dirty="0">
                          <a:effectLst/>
                          <a:latin typeface="メイリオ" pitchFamily="50" charset="-128"/>
                          <a:ea typeface="メイリオ" pitchFamily="50" charset="-128"/>
                          <a:cs typeface="メイリオ" pitchFamily="50" charset="-128"/>
                        </a:rPr>
                        <a:t>600</a:t>
                      </a:r>
                      <a:endParaRPr lang="ja-JP" altLang="en-US" sz="900" b="1"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a:ea typeface="メイリオ"/>
                          <a:cs typeface="メイリオ" pitchFamily="50" charset="-128"/>
                        </a:rPr>
                        <a:t>¥300,000</a:t>
                      </a:r>
                      <a:endParaRPr lang="en-US" altLang="ja-JP" sz="900" b="1"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cs typeface="メイリオ" pitchFamily="50" charset="-128"/>
                        </a:rPr>
                        <a:t>全面ファーストビュー</a:t>
                      </a:r>
                      <a:endParaRPr lang="ja-JP" alt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①</a:t>
                      </a:r>
                    </a:p>
                  </a:txBody>
                  <a:tcPr marL="18000" marR="18000" marT="18000" marB="18000" anchor="ctr"/>
                </a:tc>
                <a:tc>
                  <a:txBody>
                    <a:bodyPr/>
                    <a:lstStyle/>
                    <a:p>
                      <a:pPr algn="r" rtl="0" fontAlgn="ctr"/>
                      <a:r>
                        <a:rPr lang="en-US" sz="900" u="none" strike="noStrike" dirty="0">
                          <a:effectLst/>
                          <a:latin typeface="メイリオ"/>
                          <a:ea typeface="メイリオ"/>
                          <a:cs typeface="メイリオ" pitchFamily="50" charset="-128"/>
                        </a:rPr>
                        <a:t>50</a:t>
                      </a:r>
                      <a:r>
                        <a:rPr lang="ja-JP" altLang="en-US" sz="900" u="none" strike="noStrike">
                          <a:effectLst/>
                          <a:latin typeface="メイリオ"/>
                          <a:ea typeface="メイリオ"/>
                          <a:cs typeface="メイリオ" pitchFamily="50" charset="-128"/>
                        </a:rPr>
                        <a:t>万</a:t>
                      </a:r>
                      <a:r>
                        <a:rPr lang="en-US" sz="900" u="none" strike="noStrike" dirty="0">
                          <a:effectLst/>
                          <a:latin typeface="メイリオ"/>
                          <a:ea typeface="メイリオ"/>
                          <a:cs typeface="メイリオ" pitchFamily="50" charset="-128"/>
                        </a:rPr>
                        <a:t>IMP</a:t>
                      </a:r>
                      <a:r>
                        <a:rPr lang="ja-JP" altLang="en-US" sz="900" u="none" strike="noStrike">
                          <a:effectLst/>
                          <a:latin typeface="メイリオ"/>
                          <a:ea typeface="メイリオ"/>
                          <a:cs typeface="メイリオ" pitchFamily="50" charset="-128"/>
                        </a:rPr>
                        <a:t>保証</a:t>
                      </a:r>
                      <a:endParaRPr lang="en-US" sz="900" b="0" i="0" u="none" strike="noStrike">
                        <a:solidFill>
                          <a:srgbClr val="000000"/>
                        </a:solidFill>
                        <a:effectLst/>
                        <a:latin typeface="メイリオ"/>
                        <a:ea typeface="メイリオ"/>
                        <a:cs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2</a:t>
                      </a:r>
                      <a:r>
                        <a:rPr lang="ja-JP" altLang="en-US" sz="900" u="none" strike="noStrike" dirty="0">
                          <a:effectLst/>
                          <a:latin typeface="メイリオ" pitchFamily="50" charset="-128"/>
                          <a:ea typeface="メイリオ" pitchFamily="50" charset="-128"/>
                          <a:cs typeface="メイリオ" pitchFamily="50" charset="-128"/>
                        </a:rPr>
                        <a:t>週間</a:t>
                      </a:r>
                      <a:endParaRPr lang="ja-JP" alt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altLang="ja-JP" sz="900" b="0" i="0" u="none" strike="noStrike" dirty="0">
                          <a:solidFill>
                            <a:srgbClr val="000000"/>
                          </a:solidFill>
                          <a:effectLst/>
                          <a:latin typeface="メイリオ" pitchFamily="50" charset="-128"/>
                          <a:ea typeface="メイリオ" pitchFamily="50" charset="-128"/>
                          <a:cs typeface="メイリオ" pitchFamily="50" charset="-128"/>
                        </a:rPr>
                        <a:t>\0.6</a:t>
                      </a:r>
                      <a:endParaRPr 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0.14%</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ローテ</a:t>
                      </a:r>
                      <a:endParaRPr 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300</a:t>
                      </a:r>
                      <a:r>
                        <a:rPr lang="en-US" sz="900" u="none" strike="noStrike" dirty="0">
                          <a:effectLst/>
                          <a:latin typeface="メイリオ" pitchFamily="50" charset="-128"/>
                          <a:ea typeface="メイリオ" pitchFamily="50" charset="-128"/>
                          <a:cs typeface="メイリオ" pitchFamily="50" charset="-128"/>
                        </a:rPr>
                        <a:t>×</a:t>
                      </a:r>
                      <a:r>
                        <a:rPr lang="en-US" altLang="ja-JP" sz="900" u="none" strike="noStrike" dirty="0">
                          <a:effectLst/>
                          <a:latin typeface="メイリオ" pitchFamily="50" charset="-128"/>
                          <a:ea typeface="メイリオ" pitchFamily="50" charset="-128"/>
                          <a:cs typeface="メイリオ" pitchFamily="50" charset="-128"/>
                        </a:rPr>
                        <a:t>60</a:t>
                      </a:r>
                      <a:r>
                        <a:rPr lang="en-US" sz="900" u="none" strike="noStrike" dirty="0">
                          <a:effectLst/>
                          <a:latin typeface="メイリオ" pitchFamily="50" charset="-128"/>
                          <a:ea typeface="メイリオ" pitchFamily="50" charset="-128"/>
                          <a:cs typeface="メイリオ" pitchFamily="50" charset="-128"/>
                        </a:rPr>
                        <a:t>0px</a:t>
                      </a:r>
                      <a:endParaRPr 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cs typeface="メイリオ" pitchFamily="50" charset="-128"/>
                        </a:rPr>
                        <a:t>20</a:t>
                      </a:r>
                      <a:r>
                        <a:rPr lang="en-US" sz="900" u="none" strike="noStrike" dirty="0">
                          <a:effectLst/>
                          <a:latin typeface="メイリオ" pitchFamily="50" charset="-128"/>
                          <a:ea typeface="メイリオ" pitchFamily="50" charset="-128"/>
                          <a:cs typeface="メイリオ" pitchFamily="50" charset="-128"/>
                        </a:rPr>
                        <a:t>0KB </a:t>
                      </a:r>
                      <a:endParaRPr 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extLst>
                  <a:ext uri="{0D108BD9-81ED-4DB2-BD59-A6C34878D82A}">
                    <a16:rowId xmlns:a16="http://schemas.microsoft.com/office/drawing/2014/main" val="10001"/>
                  </a:ext>
                </a:extLst>
              </a:tr>
              <a:tr h="96786">
                <a:tc>
                  <a:txBody>
                    <a:bodyPr/>
                    <a:lstStyle/>
                    <a:p>
                      <a:pPr algn="l" rtl="0" fontAlgn="ctr"/>
                      <a:r>
                        <a:rPr lang="en-US" altLang="ja-JP" sz="900" b="1" u="none" strike="noStrike" dirty="0">
                          <a:effectLst/>
                          <a:latin typeface="メイリオ" pitchFamily="50" charset="-128"/>
                          <a:ea typeface="メイリオ" pitchFamily="50" charset="-128"/>
                          <a:cs typeface="メイリオ" pitchFamily="50" charset="-128"/>
                        </a:rPr>
                        <a:t>2</a:t>
                      </a:r>
                      <a:r>
                        <a:rPr lang="ja-JP" altLang="en-US" sz="900" b="1" u="none" strike="noStrike" dirty="0">
                          <a:effectLst/>
                          <a:latin typeface="メイリオ" pitchFamily="50" charset="-128"/>
                          <a:ea typeface="メイリオ" pitchFamily="50" charset="-128"/>
                          <a:cs typeface="メイリオ" pitchFamily="50" charset="-128"/>
                        </a:rPr>
                        <a:t>サイト任意</a:t>
                      </a:r>
                      <a:r>
                        <a:rPr lang="en-US" altLang="ja-JP" sz="900" b="1" u="none" strike="noStrike" dirty="0">
                          <a:effectLst/>
                          <a:latin typeface="メイリオ" pitchFamily="50" charset="-128"/>
                          <a:ea typeface="メイリオ" pitchFamily="50" charset="-128"/>
                          <a:cs typeface="メイリオ" pitchFamily="50" charset="-128"/>
                        </a:rPr>
                        <a:t>IMP</a:t>
                      </a:r>
                      <a:r>
                        <a:rPr lang="ja-JP" altLang="en-US" sz="900" b="1" u="none" strike="noStrike" dirty="0">
                          <a:effectLst/>
                          <a:latin typeface="メイリオ" pitchFamily="50" charset="-128"/>
                          <a:ea typeface="メイリオ" pitchFamily="50" charset="-128"/>
                          <a:cs typeface="メイリオ" pitchFamily="50" charset="-128"/>
                        </a:rPr>
                        <a:t>保証</a:t>
                      </a:r>
                      <a:r>
                        <a:rPr lang="en-US" altLang="ja-JP" sz="900" b="1" u="none" strike="noStrike" dirty="0">
                          <a:effectLst/>
                          <a:latin typeface="メイリオ" pitchFamily="50" charset="-128"/>
                          <a:ea typeface="メイリオ" pitchFamily="50" charset="-128"/>
                          <a:cs typeface="メイリオ" pitchFamily="50" charset="-128"/>
                        </a:rPr>
                        <a:t>300</a:t>
                      </a:r>
                      <a:r>
                        <a:rPr lang="en-US" altLang="ja-JP" sz="900" b="1" i="0" u="none" strike="noStrike" dirty="0">
                          <a:solidFill>
                            <a:srgbClr val="000000"/>
                          </a:solidFill>
                          <a:effectLst/>
                          <a:latin typeface="メイリオ" pitchFamily="50" charset="-128"/>
                          <a:ea typeface="メイリオ" pitchFamily="50" charset="-128"/>
                          <a:cs typeface="メイリオ" pitchFamily="50" charset="-128"/>
                        </a:rPr>
                        <a:t>x</a:t>
                      </a:r>
                      <a:r>
                        <a:rPr lang="en-US" altLang="ja-JP" sz="900" b="1" u="none" strike="noStrike" dirty="0">
                          <a:effectLst/>
                          <a:latin typeface="メイリオ" pitchFamily="50" charset="-128"/>
                          <a:ea typeface="メイリオ" pitchFamily="50" charset="-128"/>
                          <a:cs typeface="メイリオ" pitchFamily="50" charset="-128"/>
                        </a:rPr>
                        <a:t>300</a:t>
                      </a:r>
                      <a:endParaRPr lang="ja-JP" altLang="en-US" sz="900" b="1"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a:ea typeface="メイリオ"/>
                          <a:cs typeface="メイリオ" pitchFamily="50" charset="-128"/>
                        </a:rPr>
                        <a:t>¥250,000</a:t>
                      </a:r>
                      <a:endParaRPr lang="en-US" altLang="ja-JP" sz="900" b="1"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cs typeface="メイリオ" pitchFamily="50" charset="-128"/>
                        </a:rPr>
                        <a:t>全面ファーストビュー</a:t>
                      </a:r>
                      <a:endParaRPr lang="ja-JP" alt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②</a:t>
                      </a: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a:ea typeface="メイリオ"/>
                          <a:cs typeface="メイリオ" pitchFamily="50" charset="-128"/>
                        </a:rPr>
                        <a:t>50</a:t>
                      </a:r>
                      <a:r>
                        <a:rPr lang="ja-JP" altLang="en-US" sz="900" u="none" strike="noStrike">
                          <a:effectLst/>
                          <a:latin typeface="メイリオ"/>
                          <a:ea typeface="メイリオ"/>
                          <a:cs typeface="メイリオ" pitchFamily="50" charset="-128"/>
                        </a:rPr>
                        <a:t>万</a:t>
                      </a:r>
                      <a:r>
                        <a:rPr lang="en-US" altLang="ja-JP" sz="900" u="none" strike="noStrike" dirty="0">
                          <a:effectLst/>
                          <a:latin typeface="メイリオ"/>
                          <a:ea typeface="メイリオ"/>
                          <a:cs typeface="メイリオ" pitchFamily="50" charset="-128"/>
                        </a:rPr>
                        <a:t>IMP</a:t>
                      </a:r>
                      <a:r>
                        <a:rPr lang="ja-JP" altLang="en-US" sz="900" u="none" strike="noStrike">
                          <a:effectLst/>
                          <a:latin typeface="メイリオ"/>
                          <a:ea typeface="メイリオ"/>
                          <a:cs typeface="メイリオ" pitchFamily="50" charset="-128"/>
                        </a:rPr>
                        <a:t>保証</a:t>
                      </a:r>
                      <a:endParaRPr lang="en-US" altLang="ja-JP" sz="900" b="0" i="0" u="none" strike="noStrike">
                        <a:solidFill>
                          <a:srgbClr val="000000"/>
                        </a:solidFill>
                        <a:effectLst/>
                        <a:latin typeface="メイリオ"/>
                        <a:ea typeface="メイリオ"/>
                        <a:cs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2</a:t>
                      </a:r>
                      <a:r>
                        <a:rPr lang="ja-JP" altLang="en-US" sz="900" u="none" strike="noStrike" dirty="0">
                          <a:effectLst/>
                          <a:latin typeface="メイリオ" pitchFamily="50" charset="-128"/>
                          <a:ea typeface="メイリオ" pitchFamily="50" charset="-128"/>
                          <a:cs typeface="メイリオ" pitchFamily="50" charset="-128"/>
                        </a:rPr>
                        <a:t>週間</a:t>
                      </a:r>
                      <a:endParaRPr lang="ja-JP" alt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メイリオ" pitchFamily="50" charset="-128"/>
                          <a:ea typeface="メイリオ" pitchFamily="50" charset="-128"/>
                          <a:cs typeface="メイリオ" pitchFamily="50" charset="-128"/>
                        </a:rPr>
                        <a:t>\0.5</a:t>
                      </a: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0.10%</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ローテ</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300×300px</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sz="900" u="none" strike="noStrike" dirty="0">
                          <a:effectLst/>
                          <a:latin typeface="メイリオ" pitchFamily="50" charset="-128"/>
                          <a:ea typeface="メイリオ" pitchFamily="50" charset="-128"/>
                          <a:cs typeface="メイリオ" pitchFamily="50" charset="-128"/>
                        </a:rPr>
                        <a:t>100KB </a:t>
                      </a:r>
                      <a:endParaRPr 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extLst>
                  <a:ext uri="{0D108BD9-81ED-4DB2-BD59-A6C34878D82A}">
                    <a16:rowId xmlns:a16="http://schemas.microsoft.com/office/drawing/2014/main" val="10002"/>
                  </a:ext>
                </a:extLst>
              </a:tr>
              <a:tr h="96786">
                <a:tc>
                  <a:txBody>
                    <a:bodyPr/>
                    <a:lstStyle/>
                    <a:p>
                      <a:pPr algn="l" rtl="0" fontAlgn="ctr"/>
                      <a:r>
                        <a:rPr lang="en-US" altLang="ja-JP" sz="900" b="1" u="none" strike="noStrike" dirty="0">
                          <a:effectLst/>
                          <a:latin typeface="メイリオ" pitchFamily="50" charset="-128"/>
                          <a:ea typeface="メイリオ" pitchFamily="50" charset="-128"/>
                          <a:cs typeface="メイリオ" pitchFamily="50" charset="-128"/>
                        </a:rPr>
                        <a:t>2</a:t>
                      </a:r>
                      <a:r>
                        <a:rPr lang="ja-JP" altLang="en-US" sz="900" b="1" u="none" strike="noStrike" dirty="0">
                          <a:effectLst/>
                          <a:latin typeface="メイリオ" pitchFamily="50" charset="-128"/>
                          <a:ea typeface="メイリオ" pitchFamily="50" charset="-128"/>
                          <a:cs typeface="メイリオ" pitchFamily="50" charset="-128"/>
                        </a:rPr>
                        <a:t>サイト任意</a:t>
                      </a:r>
                      <a:r>
                        <a:rPr lang="en-US" altLang="ja-JP" sz="900" b="1" u="none" strike="noStrike" dirty="0">
                          <a:effectLst/>
                          <a:latin typeface="メイリオ" pitchFamily="50" charset="-128"/>
                          <a:ea typeface="メイリオ" pitchFamily="50" charset="-128"/>
                          <a:cs typeface="メイリオ" pitchFamily="50" charset="-128"/>
                        </a:rPr>
                        <a:t>IMP</a:t>
                      </a:r>
                      <a:r>
                        <a:rPr lang="ja-JP" altLang="en-US" sz="900" b="1" u="none" strike="noStrike" dirty="0">
                          <a:effectLst/>
                          <a:latin typeface="メイリオ" pitchFamily="50" charset="-128"/>
                          <a:ea typeface="メイリオ" pitchFamily="50" charset="-128"/>
                          <a:cs typeface="メイリオ" pitchFamily="50" charset="-128"/>
                        </a:rPr>
                        <a:t>保証</a:t>
                      </a:r>
                      <a:r>
                        <a:rPr lang="en-US" altLang="ja-JP" sz="900" b="1" u="none" strike="noStrike" dirty="0">
                          <a:effectLst/>
                          <a:latin typeface="メイリオ" pitchFamily="50" charset="-128"/>
                          <a:ea typeface="メイリオ" pitchFamily="50" charset="-128"/>
                          <a:cs typeface="メイリオ" pitchFamily="50" charset="-128"/>
                        </a:rPr>
                        <a:t>300</a:t>
                      </a:r>
                      <a:r>
                        <a:rPr lang="en-US" altLang="ja-JP" sz="900" b="1" i="0" u="none" strike="noStrike" dirty="0">
                          <a:solidFill>
                            <a:srgbClr val="000000"/>
                          </a:solidFill>
                          <a:effectLst/>
                          <a:latin typeface="メイリオ" pitchFamily="50" charset="-128"/>
                          <a:ea typeface="メイリオ" pitchFamily="50" charset="-128"/>
                          <a:cs typeface="メイリオ" pitchFamily="50" charset="-128"/>
                        </a:rPr>
                        <a:t>x</a:t>
                      </a:r>
                      <a:r>
                        <a:rPr lang="en-US" altLang="ja-JP" sz="900" b="1" u="none" strike="noStrike" dirty="0">
                          <a:effectLst/>
                          <a:latin typeface="メイリオ" pitchFamily="50" charset="-128"/>
                          <a:ea typeface="メイリオ" pitchFamily="50" charset="-128"/>
                          <a:cs typeface="メイリオ" pitchFamily="50" charset="-128"/>
                        </a:rPr>
                        <a:t>250</a:t>
                      </a:r>
                      <a:endParaRPr lang="ja-JP" altLang="en-US" sz="900" b="1"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a:ea typeface="メイリオ"/>
                          <a:cs typeface="メイリオ" pitchFamily="50" charset="-128"/>
                        </a:rPr>
                        <a:t>¥200,000</a:t>
                      </a:r>
                      <a:endParaRPr lang="en-US" altLang="ja-JP" sz="900" b="1"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cs typeface="メイリオ" pitchFamily="50" charset="-128"/>
                        </a:rPr>
                        <a:t>全面ファーストビュー</a:t>
                      </a:r>
                      <a:endParaRPr lang="ja-JP" alt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③</a:t>
                      </a: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a:ea typeface="メイリオ"/>
                          <a:cs typeface="メイリオ" pitchFamily="50" charset="-128"/>
                        </a:rPr>
                        <a:t>50</a:t>
                      </a:r>
                      <a:r>
                        <a:rPr lang="ja-JP" altLang="en-US" sz="900" u="none" strike="noStrike">
                          <a:effectLst/>
                          <a:latin typeface="メイリオ"/>
                          <a:ea typeface="メイリオ"/>
                          <a:cs typeface="メイリオ" pitchFamily="50" charset="-128"/>
                        </a:rPr>
                        <a:t>万</a:t>
                      </a:r>
                      <a:r>
                        <a:rPr lang="en-US" altLang="ja-JP" sz="900" u="none" strike="noStrike" dirty="0">
                          <a:effectLst/>
                          <a:latin typeface="メイリオ"/>
                          <a:ea typeface="メイリオ"/>
                          <a:cs typeface="メイリオ" pitchFamily="50" charset="-128"/>
                        </a:rPr>
                        <a:t>IMP</a:t>
                      </a:r>
                      <a:r>
                        <a:rPr lang="ja-JP" altLang="en-US" sz="900" u="none" strike="noStrike">
                          <a:effectLst/>
                          <a:latin typeface="メイリオ"/>
                          <a:ea typeface="メイリオ"/>
                          <a:cs typeface="メイリオ" pitchFamily="50" charset="-128"/>
                        </a:rPr>
                        <a:t>保証</a:t>
                      </a:r>
                      <a:endParaRPr lang="en-US" altLang="ja-JP" sz="900" b="0" i="0" u="none" strike="noStrike">
                        <a:solidFill>
                          <a:srgbClr val="000000"/>
                        </a:solidFill>
                        <a:effectLst/>
                        <a:latin typeface="メイリオ"/>
                        <a:ea typeface="メイリオ"/>
                        <a:cs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2</a:t>
                      </a:r>
                      <a:r>
                        <a:rPr lang="ja-JP" altLang="en-US" sz="900" u="none" strike="noStrike" dirty="0">
                          <a:effectLst/>
                          <a:latin typeface="メイリオ" pitchFamily="50" charset="-128"/>
                          <a:ea typeface="メイリオ" pitchFamily="50" charset="-128"/>
                          <a:cs typeface="メイリオ" pitchFamily="50" charset="-128"/>
                        </a:rPr>
                        <a:t>週間</a:t>
                      </a:r>
                      <a:endParaRPr lang="ja-JP" alt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メイリオ" pitchFamily="50" charset="-128"/>
                          <a:ea typeface="メイリオ" pitchFamily="50" charset="-128"/>
                          <a:cs typeface="メイリオ" pitchFamily="50" charset="-128"/>
                        </a:rPr>
                        <a:t>\0.4</a:t>
                      </a: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0.09%</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ローテ</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300×250px</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cs typeface="メイリオ" pitchFamily="50" charset="-128"/>
                        </a:rPr>
                        <a:t>100KB </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extLst>
                  <a:ext uri="{0D108BD9-81ED-4DB2-BD59-A6C34878D82A}">
                    <a16:rowId xmlns:a16="http://schemas.microsoft.com/office/drawing/2014/main" val="10003"/>
                  </a:ext>
                </a:extLst>
              </a:tr>
              <a:tr h="96786">
                <a:tc>
                  <a:txBody>
                    <a:bodyPr/>
                    <a:lstStyle/>
                    <a:p>
                      <a:pPr algn="l" rtl="0" fontAlgn="ctr"/>
                      <a:r>
                        <a:rPr lang="en-US" altLang="ja-JP" sz="900" b="1" u="none" strike="noStrike" dirty="0">
                          <a:effectLst/>
                          <a:latin typeface="メイリオ" pitchFamily="50" charset="-128"/>
                          <a:ea typeface="メイリオ" pitchFamily="50" charset="-128"/>
                          <a:cs typeface="メイリオ" pitchFamily="50" charset="-128"/>
                        </a:rPr>
                        <a:t>2</a:t>
                      </a:r>
                      <a:r>
                        <a:rPr lang="ja-JP" altLang="en-US" sz="900" b="1" u="none" strike="noStrike" dirty="0">
                          <a:effectLst/>
                          <a:latin typeface="メイリオ" pitchFamily="50" charset="-128"/>
                          <a:ea typeface="メイリオ" pitchFamily="50" charset="-128"/>
                          <a:cs typeface="メイリオ" pitchFamily="50" charset="-128"/>
                        </a:rPr>
                        <a:t>サイト任意</a:t>
                      </a:r>
                      <a:r>
                        <a:rPr lang="en-US" altLang="ja-JP" sz="900" b="1" u="none" strike="noStrike" dirty="0">
                          <a:effectLst/>
                          <a:latin typeface="メイリオ" pitchFamily="50" charset="-128"/>
                          <a:ea typeface="メイリオ" pitchFamily="50" charset="-128"/>
                          <a:cs typeface="メイリオ" pitchFamily="50" charset="-128"/>
                        </a:rPr>
                        <a:t>IMP</a:t>
                      </a:r>
                      <a:r>
                        <a:rPr lang="ja-JP" altLang="en-US" sz="900" b="1" u="none" strike="noStrike" dirty="0">
                          <a:effectLst/>
                          <a:latin typeface="メイリオ" pitchFamily="50" charset="-128"/>
                          <a:ea typeface="メイリオ" pitchFamily="50" charset="-128"/>
                          <a:cs typeface="メイリオ" pitchFamily="50" charset="-128"/>
                        </a:rPr>
                        <a:t>保証</a:t>
                      </a:r>
                      <a:r>
                        <a:rPr lang="en-US" altLang="ja-JP" sz="900" b="1" u="none" strike="noStrike" dirty="0">
                          <a:effectLst/>
                          <a:latin typeface="メイリオ" pitchFamily="50" charset="-128"/>
                          <a:ea typeface="メイリオ" pitchFamily="50" charset="-128"/>
                          <a:cs typeface="メイリオ" pitchFamily="50" charset="-128"/>
                        </a:rPr>
                        <a:t>728</a:t>
                      </a:r>
                      <a:r>
                        <a:rPr lang="en-US" altLang="ja-JP" sz="900" b="1" i="0" u="none" strike="noStrike" dirty="0">
                          <a:solidFill>
                            <a:srgbClr val="000000"/>
                          </a:solidFill>
                          <a:effectLst/>
                          <a:latin typeface="メイリオ" pitchFamily="50" charset="-128"/>
                          <a:ea typeface="メイリオ" pitchFamily="50" charset="-128"/>
                          <a:cs typeface="メイリオ" pitchFamily="50" charset="-128"/>
                        </a:rPr>
                        <a:t>x</a:t>
                      </a:r>
                      <a:r>
                        <a:rPr lang="en-US" altLang="ja-JP" sz="900" b="1" u="none" strike="noStrike" dirty="0">
                          <a:effectLst/>
                          <a:latin typeface="メイリオ" pitchFamily="50" charset="-128"/>
                          <a:ea typeface="メイリオ" pitchFamily="50" charset="-128"/>
                          <a:cs typeface="メイリオ" pitchFamily="50" charset="-128"/>
                        </a:rPr>
                        <a:t>90</a:t>
                      </a:r>
                      <a:endParaRPr lang="ja-JP" altLang="en-US" sz="900" b="1"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a:ea typeface="メイリオ"/>
                          <a:cs typeface="メイリオ" pitchFamily="50" charset="-128"/>
                        </a:rPr>
                        <a:t>¥150,000</a:t>
                      </a:r>
                      <a:endParaRPr lang="en-US" altLang="ja-JP" sz="900" b="1"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cs typeface="メイリオ" pitchFamily="50" charset="-128"/>
                        </a:rPr>
                        <a:t>全面ファーストビュー</a:t>
                      </a:r>
                      <a:endParaRPr lang="ja-JP" alt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④</a:t>
                      </a: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a:ea typeface="メイリオ"/>
                          <a:cs typeface="メイリオ" pitchFamily="50" charset="-128"/>
                        </a:rPr>
                        <a:t>50</a:t>
                      </a:r>
                      <a:r>
                        <a:rPr lang="ja-JP" altLang="en-US" sz="900" u="none" strike="noStrike">
                          <a:effectLst/>
                          <a:latin typeface="メイリオ"/>
                          <a:ea typeface="メイリオ"/>
                          <a:cs typeface="メイリオ" pitchFamily="50" charset="-128"/>
                        </a:rPr>
                        <a:t>万</a:t>
                      </a:r>
                      <a:r>
                        <a:rPr lang="en-US" altLang="ja-JP" sz="900" u="none" strike="noStrike" dirty="0">
                          <a:effectLst/>
                          <a:latin typeface="メイリオ"/>
                          <a:ea typeface="メイリオ"/>
                          <a:cs typeface="メイリオ" pitchFamily="50" charset="-128"/>
                        </a:rPr>
                        <a:t>IMP</a:t>
                      </a:r>
                      <a:r>
                        <a:rPr lang="ja-JP" altLang="en-US" sz="900" u="none" strike="noStrike">
                          <a:effectLst/>
                          <a:latin typeface="メイリオ"/>
                          <a:ea typeface="メイリオ"/>
                          <a:cs typeface="メイリオ" pitchFamily="50" charset="-128"/>
                        </a:rPr>
                        <a:t>保証</a:t>
                      </a:r>
                      <a:endParaRPr lang="en-US" altLang="ja-JP" sz="900" b="0" i="0" u="none" strike="noStrike">
                        <a:solidFill>
                          <a:srgbClr val="000000"/>
                        </a:solidFill>
                        <a:effectLst/>
                        <a:latin typeface="メイリオ"/>
                        <a:ea typeface="メイリオ"/>
                        <a:cs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2</a:t>
                      </a:r>
                      <a:r>
                        <a:rPr lang="ja-JP" altLang="en-US" sz="900" u="none" strike="noStrike" dirty="0">
                          <a:effectLst/>
                          <a:latin typeface="メイリオ" pitchFamily="50" charset="-128"/>
                          <a:ea typeface="メイリオ" pitchFamily="50" charset="-128"/>
                          <a:cs typeface="メイリオ" pitchFamily="50" charset="-128"/>
                        </a:rPr>
                        <a:t>週間</a:t>
                      </a:r>
                      <a:endParaRPr lang="ja-JP" alt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メイリオ" pitchFamily="50" charset="-128"/>
                          <a:ea typeface="メイリオ" pitchFamily="50" charset="-128"/>
                          <a:cs typeface="メイリオ" pitchFamily="50" charset="-128"/>
                        </a:rPr>
                        <a:t>\0.3</a:t>
                      </a: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cs typeface="メイリオ" pitchFamily="50" charset="-128"/>
                        </a:rPr>
                        <a:t>0.08%</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ローテ</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ctr" rtl="0" fontAlgn="ctr"/>
                      <a:r>
                        <a:rPr lang="en-US" sz="900" u="none" strike="noStrike" dirty="0">
                          <a:effectLst/>
                          <a:latin typeface="メイリオ" pitchFamily="50" charset="-128"/>
                          <a:ea typeface="メイリオ" pitchFamily="50" charset="-128"/>
                          <a:cs typeface="メイリオ" pitchFamily="50" charset="-128"/>
                        </a:rPr>
                        <a:t>728×90px</a:t>
                      </a:r>
                      <a:endParaRPr 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sz="900" u="none" strike="noStrike" dirty="0">
                          <a:effectLst/>
                          <a:latin typeface="メイリオ" pitchFamily="50" charset="-128"/>
                          <a:ea typeface="メイリオ" pitchFamily="50" charset="-128"/>
                          <a:cs typeface="メイリオ" pitchFamily="50" charset="-128"/>
                        </a:rPr>
                        <a:t>50KB </a:t>
                      </a:r>
                      <a:endParaRPr 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extLst>
                  <a:ext uri="{0D108BD9-81ED-4DB2-BD59-A6C34878D82A}">
                    <a16:rowId xmlns:a16="http://schemas.microsoft.com/office/drawing/2014/main" val="10004"/>
                  </a:ext>
                </a:extLst>
              </a:tr>
              <a:tr h="9678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900" b="1" i="0" u="none" strike="noStrike" dirty="0">
                          <a:solidFill>
                            <a:srgbClr val="000000"/>
                          </a:solidFill>
                          <a:effectLst/>
                          <a:latin typeface="メイリオ" pitchFamily="50" charset="-128"/>
                          <a:ea typeface="メイリオ" pitchFamily="50" charset="-128"/>
                          <a:cs typeface="メイリオ" pitchFamily="50" charset="-128"/>
                        </a:rPr>
                        <a:t>OSDN IMP</a:t>
                      </a:r>
                      <a:r>
                        <a:rPr lang="ja-JP" altLang="en-US" sz="900" b="1" i="0" u="none" strike="noStrike" dirty="0">
                          <a:solidFill>
                            <a:srgbClr val="000000"/>
                          </a:solidFill>
                          <a:effectLst/>
                          <a:latin typeface="メイリオ" pitchFamily="50" charset="-128"/>
                          <a:ea typeface="メイリオ" pitchFamily="50" charset="-128"/>
                          <a:cs typeface="メイリオ" pitchFamily="50" charset="-128"/>
                        </a:rPr>
                        <a:t>保証</a:t>
                      </a:r>
                      <a:r>
                        <a:rPr lang="en-US" altLang="ja-JP" sz="900" b="1" i="0" u="none" strike="noStrike" dirty="0">
                          <a:solidFill>
                            <a:srgbClr val="000000"/>
                          </a:solidFill>
                          <a:effectLst/>
                          <a:latin typeface="メイリオ" pitchFamily="50" charset="-128"/>
                          <a:ea typeface="メイリオ" pitchFamily="50" charset="-128"/>
                          <a:cs typeface="メイリオ" pitchFamily="50" charset="-128"/>
                        </a:rPr>
                        <a:t>640x480</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b="1" i="0" u="none" strike="noStrike" dirty="0">
                          <a:solidFill>
                            <a:srgbClr val="000000"/>
                          </a:solidFill>
                          <a:effectLst/>
                          <a:latin typeface="メイリオ"/>
                          <a:ea typeface="メイリオ"/>
                        </a:rPr>
                        <a:t>\240,000</a:t>
                      </a:r>
                      <a:endParaRPr lang="en-US" dirty="0"/>
                    </a:p>
                  </a:txBody>
                  <a:tcPr marL="18000" marR="18000" marT="18000" marB="18000" anchor="ctr"/>
                </a:tc>
                <a:tc>
                  <a:txBody>
                    <a:bodyPr/>
                    <a:lstStyle/>
                    <a:p>
                      <a:pPr algn="ctr" rtl="0" fontAlgn="ct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ダウンロード面</a:t>
                      </a:r>
                    </a:p>
                  </a:txBody>
                  <a:tcPr marL="18000" marR="18000" marT="18000" marB="18000" anchor="ctr"/>
                </a:tc>
                <a:tc>
                  <a:txBody>
                    <a:bodyPr/>
                    <a:lstStyle/>
                    <a:p>
                      <a:pPr algn="ctr" rtl="0" fontAlgn="ct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⑤</a:t>
                      </a:r>
                    </a:p>
                  </a:txBody>
                  <a:tcPr marL="18000" marR="18000" marT="18000" marB="18000" anchor="ctr"/>
                </a:tc>
                <a:tc>
                  <a:txBody>
                    <a:bodyPr/>
                    <a:lstStyle/>
                    <a:p>
                      <a:pPr algn="r" rtl="0" fontAlgn="ctr"/>
                      <a:r>
                        <a:rPr lang="en-US" altLang="ja-JP" sz="900" b="0" i="0" u="none" strike="noStrike" dirty="0">
                          <a:solidFill>
                            <a:srgbClr val="000000"/>
                          </a:solidFill>
                          <a:effectLst/>
                          <a:latin typeface="メイリオ"/>
                          <a:ea typeface="メイリオ"/>
                          <a:cs typeface="メイリオ" pitchFamily="50" charset="-128"/>
                        </a:rPr>
                        <a:t>10</a:t>
                      </a:r>
                      <a:r>
                        <a:rPr lang="ja-JP" altLang="en-US" sz="900" u="none" strike="noStrike">
                          <a:effectLst/>
                          <a:latin typeface="メイリオ"/>
                          <a:ea typeface="メイリオ"/>
                          <a:cs typeface="メイリオ" pitchFamily="50" charset="-128"/>
                        </a:rPr>
                        <a:t>万</a:t>
                      </a:r>
                      <a:r>
                        <a:rPr lang="en-US" altLang="ja-JP" sz="900" b="0" i="0" u="none" strike="noStrike" dirty="0">
                          <a:solidFill>
                            <a:srgbClr val="000000"/>
                          </a:solidFill>
                          <a:effectLst/>
                          <a:latin typeface="メイリオ"/>
                          <a:ea typeface="メイリオ"/>
                          <a:cs typeface="メイリオ" pitchFamily="50" charset="-128"/>
                        </a:rPr>
                        <a:t>IMP</a:t>
                      </a:r>
                      <a:r>
                        <a:rPr lang="ja-JP" altLang="en-US" sz="900" b="0" i="0" u="none" strike="noStrike">
                          <a:solidFill>
                            <a:srgbClr val="000000"/>
                          </a:solidFill>
                          <a:effectLst/>
                          <a:latin typeface="メイリオ"/>
                          <a:ea typeface="メイリオ"/>
                          <a:cs typeface="メイリオ" pitchFamily="50" charset="-128"/>
                        </a:rPr>
                        <a:t>保証</a:t>
                      </a:r>
                      <a:endParaRPr lang="en-US" sz="900" b="0" i="0" u="none" strike="noStrike">
                        <a:solidFill>
                          <a:srgbClr val="000000"/>
                        </a:solidFill>
                        <a:effectLst/>
                        <a:latin typeface="メイリオ"/>
                        <a:ea typeface="メイリオ"/>
                        <a:cs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itchFamily="50" charset="-128"/>
                          <a:ea typeface="メイリオ" pitchFamily="50" charset="-128"/>
                          <a:cs typeface="メイリオ" pitchFamily="50" charset="-128"/>
                        </a:rPr>
                        <a:t>2</a:t>
                      </a:r>
                      <a:r>
                        <a:rPr lang="ja-JP" altLang="en-US" sz="900" u="none" strike="noStrike" dirty="0">
                          <a:effectLst/>
                          <a:latin typeface="メイリオ" pitchFamily="50" charset="-128"/>
                          <a:ea typeface="メイリオ" pitchFamily="50" charset="-128"/>
                          <a:cs typeface="メイリオ" pitchFamily="50" charset="-128"/>
                        </a:rPr>
                        <a:t>週間</a:t>
                      </a:r>
                      <a:endParaRPr lang="ja-JP" alt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b="0" u="none" strike="noStrike" dirty="0">
                          <a:effectLst/>
                          <a:latin typeface="メイリオ" pitchFamily="50" charset="-128"/>
                          <a:ea typeface="メイリオ" pitchFamily="50" charset="-128"/>
                        </a:rPr>
                        <a:t>¥2.4</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b="0" i="0" u="none" strike="noStrike" dirty="0">
                          <a:solidFill>
                            <a:srgbClr val="000000"/>
                          </a:solidFill>
                          <a:effectLst/>
                          <a:latin typeface="メイリオ" pitchFamily="50" charset="-128"/>
                          <a:ea typeface="メイリオ" pitchFamily="50" charset="-128"/>
                          <a:cs typeface="メイリオ" pitchFamily="50" charset="-128"/>
                        </a:rPr>
                        <a:t>0.60%</a:t>
                      </a: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メイリオ" pitchFamily="50" charset="-128"/>
                          <a:ea typeface="メイリオ" pitchFamily="50" charset="-128"/>
                          <a:cs typeface="メイリオ" pitchFamily="50" charset="-128"/>
                        </a:rPr>
                        <a:t>ローテ</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itchFamily="50" charset="-128"/>
                          <a:ea typeface="メイリオ" pitchFamily="50" charset="-128"/>
                          <a:cs typeface="メイリオ" pitchFamily="50" charset="-128"/>
                        </a:rPr>
                        <a:t>640×480px</a:t>
                      </a:r>
                      <a:endParaRPr lang="en-US" altLang="ja-JP"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cs typeface="メイリオ" pitchFamily="50" charset="-128"/>
                        </a:rPr>
                        <a:t>500KB </a:t>
                      </a:r>
                      <a:endParaRPr lang="en-US" sz="900" b="0" i="0" u="none" strike="noStrike" dirty="0">
                        <a:solidFill>
                          <a:srgbClr val="000000"/>
                        </a:solidFill>
                        <a:effectLst/>
                        <a:latin typeface="メイリオ" pitchFamily="50" charset="-128"/>
                        <a:ea typeface="メイリオ" pitchFamily="50" charset="-128"/>
                        <a:cs typeface="メイリオ" pitchFamily="50" charset="-128"/>
                      </a:endParaRPr>
                    </a:p>
                  </a:txBody>
                  <a:tcPr marL="18000" marR="18000" marT="18000" marB="18000" anchor="ctr"/>
                </a:tc>
                <a:extLst>
                  <a:ext uri="{0D108BD9-81ED-4DB2-BD59-A6C34878D82A}">
                    <a16:rowId xmlns:a16="http://schemas.microsoft.com/office/drawing/2014/main" val="10005"/>
                  </a:ext>
                </a:extLst>
              </a:tr>
            </a:tbl>
          </a:graphicData>
        </a:graphic>
      </p:graphicFrame>
      <p:sp>
        <p:nvSpPr>
          <p:cNvPr id="30" name="テキスト ボックス 29"/>
          <p:cNvSpPr txBox="1"/>
          <p:nvPr/>
        </p:nvSpPr>
        <p:spPr bwMode="auto">
          <a:xfrm>
            <a:off x="272480" y="4835514"/>
            <a:ext cx="9289032" cy="1113765"/>
          </a:xfrm>
          <a:prstGeom prst="rect">
            <a:avLst/>
          </a:prstGeom>
          <a:noFill/>
          <a:ln w="9525">
            <a:noFill/>
            <a:miter lim="800000"/>
            <a:headEnd/>
            <a:tailEnd/>
          </a:ln>
        </p:spPr>
        <p:txBody>
          <a:bodyPr wrap="square" rtlCol="0">
            <a:noAutofit/>
          </a:bodyPr>
          <a:lstStyle/>
          <a:p>
            <a:endParaRPr lang="en-US" altLang="ja-JP" sz="900" dirty="0">
              <a:latin typeface="メイリオ" pitchFamily="50" charset="-128"/>
              <a:ea typeface="メイリオ" pitchFamily="50" charset="-128"/>
            </a:endParaRPr>
          </a:p>
          <a:p>
            <a:endParaRPr lang="en-US" altLang="ja-JP" sz="900" dirty="0">
              <a:latin typeface="メイリオ" pitchFamily="50" charset="-128"/>
              <a:ea typeface="メイリオ" pitchFamily="50" charset="-128"/>
            </a:endParaRPr>
          </a:p>
          <a:p>
            <a:r>
              <a:rPr lang="en-US" altLang="ja-JP" sz="900" dirty="0">
                <a:latin typeface="メイリオ" pitchFamily="50" charset="-128"/>
                <a:ea typeface="メイリオ" pitchFamily="50" charset="-128"/>
              </a:rPr>
              <a:t>2</a:t>
            </a:r>
            <a:r>
              <a:rPr lang="ja-JP" altLang="en-US" sz="900" dirty="0">
                <a:latin typeface="メイリオ" pitchFamily="50" charset="-128"/>
                <a:ea typeface="メイリオ" pitchFamily="50" charset="-128"/>
              </a:rPr>
              <a:t>サイト任意メニューは、スラドと</a:t>
            </a:r>
            <a:r>
              <a:rPr lang="en-US" altLang="ja-JP" sz="900" dirty="0">
                <a:latin typeface="メイリオ" pitchFamily="50" charset="-128"/>
                <a:ea typeface="メイリオ" pitchFamily="50" charset="-128"/>
              </a:rPr>
              <a:t>OSDN</a:t>
            </a:r>
            <a:r>
              <a:rPr lang="ja-JP" altLang="en-US" sz="900" dirty="0" err="1">
                <a:latin typeface="メイリオ" pitchFamily="50" charset="-128"/>
                <a:ea typeface="メイリオ" pitchFamily="50" charset="-128"/>
              </a:rPr>
              <a:t>での</a:t>
            </a:r>
            <a:r>
              <a:rPr lang="ja-JP" altLang="en-US" sz="900" dirty="0">
                <a:latin typeface="メイリオ" pitchFamily="50" charset="-128"/>
                <a:ea typeface="メイリオ" pitchFamily="50" charset="-128"/>
              </a:rPr>
              <a:t>均等配信を保証いたしません。季節要因や在庫状況などにより、期間中の掲出量は増減します。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掲載開始日は曜日にかかわらず任意日に設定できます。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地域ターゲティング、時間・曜日指定配信等をご希望される場合は、在庫をご確認ください。ターゲティングを行う場合、掲載期間を長めに設定いたします。</a:t>
            </a:r>
            <a:endParaRPr lang="en-US" altLang="ja-JP" sz="900" dirty="0">
              <a:latin typeface="メイリオ" pitchFamily="50" charset="-128"/>
              <a:ea typeface="メイリオ" pitchFamily="50" charset="-128"/>
            </a:endParaRPr>
          </a:p>
          <a:p>
            <a:endParaRPr lang="en-US" altLang="ja-JP" sz="900" dirty="0">
              <a:latin typeface="メイリオ" pitchFamily="50" charset="-128"/>
              <a:ea typeface="メイリオ" pitchFamily="50" charset="-128"/>
            </a:endParaRPr>
          </a:p>
        </p:txBody>
      </p:sp>
      <p:pic>
        <p:nvPicPr>
          <p:cNvPr id="1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3855" y="2492896"/>
            <a:ext cx="2380953" cy="2250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正方形/長方形 14"/>
          <p:cNvSpPr/>
          <p:nvPr/>
        </p:nvSpPr>
        <p:spPr bwMode="auto">
          <a:xfrm>
            <a:off x="1141412" y="2501147"/>
            <a:ext cx="1761571" cy="2160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④</a:t>
            </a:r>
          </a:p>
        </p:txBody>
      </p:sp>
      <p:sp>
        <p:nvSpPr>
          <p:cNvPr id="16" name="正方形/長方形 15"/>
          <p:cNvSpPr/>
          <p:nvPr/>
        </p:nvSpPr>
        <p:spPr bwMode="auto">
          <a:xfrm>
            <a:off x="2480989" y="3256703"/>
            <a:ext cx="741424" cy="141418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①</a:t>
            </a:r>
            <a:endParaRPr lang="en-US" altLang="ja-JP" sz="1600" b="1" dirty="0">
              <a:solidFill>
                <a:schemeClr val="bg1"/>
              </a:solidFill>
              <a:latin typeface="メイリオ" pitchFamily="50" charset="-128"/>
              <a:ea typeface="メイリオ" pitchFamily="50" charset="-128"/>
              <a:cs typeface="VL Pゴシック" pitchFamily="50" charset="-128"/>
            </a:endParaRPr>
          </a:p>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②</a:t>
            </a:r>
            <a:endParaRPr lang="en-US" altLang="ja-JP" sz="1600" b="1" dirty="0">
              <a:solidFill>
                <a:schemeClr val="bg1"/>
              </a:solidFill>
              <a:latin typeface="メイリオ" pitchFamily="50" charset="-128"/>
              <a:ea typeface="メイリオ" pitchFamily="50" charset="-128"/>
              <a:cs typeface="VL Pゴシック" pitchFamily="50" charset="-128"/>
            </a:endParaRPr>
          </a:p>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③</a:t>
            </a:r>
            <a:endParaRPr lang="en-US" altLang="ja-JP" sz="1600" b="1" dirty="0">
              <a:solidFill>
                <a:schemeClr val="bg1"/>
              </a:solidFill>
              <a:latin typeface="メイリオ" pitchFamily="50" charset="-128"/>
              <a:ea typeface="メイリオ" pitchFamily="50" charset="-128"/>
              <a:cs typeface="VL Pゴシック" pitchFamily="50" charset="-128"/>
            </a:endParaRPr>
          </a:p>
        </p:txBody>
      </p:sp>
      <p:pic>
        <p:nvPicPr>
          <p:cNvPr id="1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08551" y="2466893"/>
            <a:ext cx="2380953" cy="2250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正方形/長方形 26"/>
          <p:cNvSpPr/>
          <p:nvPr/>
        </p:nvSpPr>
        <p:spPr>
          <a:xfrm>
            <a:off x="7542140" y="3423667"/>
            <a:ext cx="1515316" cy="11574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メイリオ" pitchFamily="50" charset="-128"/>
                <a:ea typeface="メイリオ" pitchFamily="50" charset="-128"/>
              </a:rPr>
              <a:t>⑤</a:t>
            </a:r>
            <a:endParaRPr kumimoji="1" lang="ja-JP" altLang="en-US" sz="1600" b="1" dirty="0">
              <a:latin typeface="メイリオ" pitchFamily="50" charset="-128"/>
              <a:ea typeface="メイリオ" pitchFamily="50" charset="-128"/>
            </a:endParaRPr>
          </a:p>
        </p:txBody>
      </p:sp>
      <p:pic>
        <p:nvPicPr>
          <p:cNvPr id="2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82087" y="2121814"/>
            <a:ext cx="880220" cy="265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53186" y="2121814"/>
            <a:ext cx="1726153" cy="218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5">
            <a:extLst>
              <a:ext uri="{FF2B5EF4-FFF2-40B4-BE49-F238E27FC236}">
                <a16:creationId xmlns:a16="http://schemas.microsoft.com/office/drawing/2014/main" id="{6672BA46-95E0-452F-9552-1E7DD691EAF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5424" y="2466906"/>
            <a:ext cx="2380953" cy="2250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正方形/長方形 21">
            <a:extLst>
              <a:ext uri="{FF2B5EF4-FFF2-40B4-BE49-F238E27FC236}">
                <a16:creationId xmlns:a16="http://schemas.microsoft.com/office/drawing/2014/main" id="{5657028D-1CBA-4F2E-B87D-AE8E4DA3713E}"/>
              </a:ext>
            </a:extLst>
          </p:cNvPr>
          <p:cNvSpPr/>
          <p:nvPr/>
        </p:nvSpPr>
        <p:spPr bwMode="auto">
          <a:xfrm>
            <a:off x="5475458" y="3619573"/>
            <a:ext cx="733303" cy="64459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a:solidFill>
                  <a:schemeClr val="bg1"/>
                </a:solidFill>
                <a:latin typeface="メイリオ"/>
                <a:ea typeface="メイリオ"/>
                <a:cs typeface="VL Pゴシック" pitchFamily="50" charset="-128"/>
              </a:rPr>
              <a:t>②</a:t>
            </a:r>
            <a:endParaRPr lang="en-US" altLang="ja-JP" sz="1600" b="1">
              <a:solidFill>
                <a:schemeClr val="bg1"/>
              </a:solidFill>
              <a:latin typeface="メイリオ"/>
              <a:ea typeface="メイリオ"/>
              <a:cs typeface="VL Pゴシック" pitchFamily="50" charset="-128"/>
            </a:endParaRPr>
          </a:p>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③</a:t>
            </a:r>
            <a:endParaRPr lang="en-US" altLang="ja-JP" sz="1600" b="1" dirty="0">
              <a:solidFill>
                <a:schemeClr val="bg1"/>
              </a:solidFill>
              <a:latin typeface="メイリオ" pitchFamily="50" charset="-128"/>
              <a:ea typeface="メイリオ" pitchFamily="50" charset="-128"/>
              <a:cs typeface="VL Pゴシック" pitchFamily="50" charset="-128"/>
            </a:endParaRPr>
          </a:p>
        </p:txBody>
      </p:sp>
      <p:sp>
        <p:nvSpPr>
          <p:cNvPr id="31" name="正方形/長方形 21">
            <a:extLst>
              <a:ext uri="{FF2B5EF4-FFF2-40B4-BE49-F238E27FC236}">
                <a16:creationId xmlns:a16="http://schemas.microsoft.com/office/drawing/2014/main" id="{706042F6-E775-45F0-8D8E-D996DF486AA4}"/>
              </a:ext>
            </a:extLst>
          </p:cNvPr>
          <p:cNvSpPr/>
          <p:nvPr/>
        </p:nvSpPr>
        <p:spPr bwMode="auto">
          <a:xfrm>
            <a:off x="4586644" y="3619585"/>
            <a:ext cx="707394" cy="644597"/>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a:solidFill>
                  <a:schemeClr val="bg1"/>
                </a:solidFill>
                <a:latin typeface="メイリオ"/>
                <a:ea typeface="メイリオ"/>
                <a:cs typeface="VL Pゴシック" pitchFamily="50" charset="-128"/>
              </a:rPr>
              <a:t>②</a:t>
            </a:r>
            <a:endParaRPr lang="en-US" altLang="ja-JP" sz="1600" b="1">
              <a:solidFill>
                <a:schemeClr val="bg1"/>
              </a:solidFill>
              <a:latin typeface="メイリオ"/>
              <a:ea typeface="メイリオ"/>
              <a:cs typeface="VL Pゴシック" pitchFamily="50" charset="-128"/>
            </a:endParaRPr>
          </a:p>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③</a:t>
            </a:r>
            <a:endParaRPr lang="en-US" altLang="ja-JP" sz="1600" b="1" dirty="0">
              <a:solidFill>
                <a:schemeClr val="bg1"/>
              </a:solidFill>
              <a:latin typeface="メイリオ" pitchFamily="50" charset="-128"/>
              <a:ea typeface="メイリオ" pitchFamily="50" charset="-128"/>
              <a:cs typeface="VL Pゴシック"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7275" y="306000"/>
            <a:ext cx="9360000" cy="481016"/>
          </a:xfrm>
        </p:spPr>
        <p:txBody>
          <a:bodyPr/>
          <a:lstStyle/>
          <a:p>
            <a:r>
              <a:rPr lang="ja-JP" altLang="en-US" dirty="0"/>
              <a:t>スラド 広告メニュー</a:t>
            </a:r>
          </a:p>
        </p:txBody>
      </p:sp>
      <p:sp>
        <p:nvSpPr>
          <p:cNvPr id="3" name="コンテンツ プレースホルダ 2"/>
          <p:cNvSpPr>
            <a:spLocks noGrp="1"/>
          </p:cNvSpPr>
          <p:nvPr>
            <p:ph idx="1"/>
          </p:nvPr>
        </p:nvSpPr>
        <p:spPr/>
        <p:txBody>
          <a:bodyPr/>
          <a:lstStyle/>
          <a:p>
            <a:endParaRPr lang="en-US" altLang="ja-JP"/>
          </a:p>
          <a:p>
            <a:endParaRPr lang="ja-JP" altLang="en-US"/>
          </a:p>
        </p:txBody>
      </p:sp>
      <p:sp>
        <p:nvSpPr>
          <p:cNvPr id="36" name="テキスト ボックス 35"/>
          <p:cNvSpPr txBox="1"/>
          <p:nvPr/>
        </p:nvSpPr>
        <p:spPr bwMode="auto">
          <a:xfrm>
            <a:off x="218221" y="6093296"/>
            <a:ext cx="3651962" cy="246221"/>
          </a:xfrm>
          <a:prstGeom prst="rect">
            <a:avLst/>
          </a:prstGeom>
          <a:noFill/>
          <a:ln w="9525">
            <a:noFill/>
            <a:miter lim="800000"/>
            <a:headEnd/>
            <a:tailEnd/>
          </a:ln>
        </p:spPr>
        <p:txBody>
          <a:bodyPr wrap="none">
            <a:spAutoFit/>
          </a:bodyPr>
          <a:lstStyle/>
          <a:p>
            <a:pPr marL="182563" indent="-182563">
              <a:defRPr/>
            </a:pPr>
            <a:r>
              <a:rPr lang="ja-JP" altLang="en-US" sz="1000">
                <a:solidFill>
                  <a:schemeClr val="tx1">
                    <a:lumMod val="85000"/>
                    <a:lumOff val="15000"/>
                  </a:schemeClr>
                </a:solidFill>
                <a:latin typeface="メイリオ" pitchFamily="50" charset="-128"/>
                <a:ea typeface="メイリオ" pitchFamily="50" charset="-128"/>
              </a:rPr>
              <a:t>ご不明な点は、</a:t>
            </a:r>
            <a:r>
              <a:rPr lang="en-US" altLang="ja-JP" sz="1000">
                <a:solidFill>
                  <a:schemeClr val="tx1">
                    <a:lumMod val="85000"/>
                    <a:lumOff val="15000"/>
                  </a:schemeClr>
                </a:solidFill>
                <a:latin typeface="メイリオ" pitchFamily="50" charset="-128"/>
                <a:ea typeface="メイリオ" pitchFamily="50" charset="-128"/>
                <a:hlinkClick r:id="rId3"/>
              </a:rPr>
              <a:t>sales@osdn.jp</a:t>
            </a:r>
            <a:r>
              <a:rPr lang="ja-JP" altLang="en-US" sz="1000" dirty="0" err="1">
                <a:solidFill>
                  <a:schemeClr val="tx1">
                    <a:lumMod val="85000"/>
                    <a:lumOff val="15000"/>
                  </a:schemeClr>
                </a:solidFill>
                <a:latin typeface="メイリオ" pitchFamily="50" charset="-128"/>
                <a:ea typeface="メイリオ" pitchFamily="50" charset="-128"/>
              </a:rPr>
              <a:t>まで</a:t>
            </a:r>
            <a:r>
              <a:rPr lang="ja-JP" altLang="en-US" sz="1000">
                <a:solidFill>
                  <a:schemeClr val="tx1">
                    <a:lumMod val="85000"/>
                    <a:lumOff val="15000"/>
                  </a:schemeClr>
                </a:solidFill>
                <a:latin typeface="メイリオ" pitchFamily="50" charset="-128"/>
                <a:ea typeface="メイリオ" pitchFamily="50" charset="-128"/>
              </a:rPr>
              <a:t>お問い合わせください。</a:t>
            </a:r>
            <a:endParaRPr lang="ja-JP" altLang="en-US" sz="1000" dirty="0">
              <a:solidFill>
                <a:schemeClr val="tx1">
                  <a:lumMod val="85000"/>
                  <a:lumOff val="15000"/>
                </a:schemeClr>
              </a:solidFill>
              <a:latin typeface="メイリオ" pitchFamily="50" charset="-128"/>
              <a:ea typeface="メイリオ" pitchFamily="50" charset="-128"/>
            </a:endParaRPr>
          </a:p>
        </p:txBody>
      </p:sp>
      <p:sp>
        <p:nvSpPr>
          <p:cNvPr id="46" name="角丸四角形 45"/>
          <p:cNvSpPr/>
          <p:nvPr/>
        </p:nvSpPr>
        <p:spPr>
          <a:xfrm>
            <a:off x="848544" y="2564904"/>
            <a:ext cx="1224136"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latin typeface="メイリオ" pitchFamily="50" charset="-128"/>
                <a:ea typeface="メイリオ" pitchFamily="50" charset="-128"/>
              </a:rPr>
              <a:t>インデックス面</a:t>
            </a:r>
            <a:endParaRPr lang="en-US" altLang="ja-JP" sz="1000" b="1" dirty="0">
              <a:latin typeface="メイリオ" pitchFamily="50" charset="-128"/>
              <a:ea typeface="メイリオ" pitchFamily="50" charset="-128"/>
            </a:endParaRPr>
          </a:p>
        </p:txBody>
      </p:sp>
      <p:sp>
        <p:nvSpPr>
          <p:cNvPr id="47" name="角丸四角形 46"/>
          <p:cNvSpPr/>
          <p:nvPr/>
        </p:nvSpPr>
        <p:spPr>
          <a:xfrm>
            <a:off x="3635921" y="2564904"/>
            <a:ext cx="1296144"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latin typeface="メイリオ" pitchFamily="50" charset="-128"/>
                <a:ea typeface="メイリオ" pitchFamily="50" charset="-128"/>
              </a:rPr>
              <a:t>記事面</a:t>
            </a:r>
            <a:endParaRPr lang="en-US" altLang="ja-JP" sz="1000" b="1" dirty="0">
              <a:latin typeface="メイリオ" pitchFamily="50" charset="-128"/>
              <a:ea typeface="メイリオ" pitchFamily="50" charset="-128"/>
            </a:endParaRPr>
          </a:p>
        </p:txBody>
      </p:sp>
      <p:sp>
        <p:nvSpPr>
          <p:cNvPr id="53" name="スライド番号プレースホルダ 52"/>
          <p:cNvSpPr>
            <a:spLocks noGrp="1"/>
          </p:cNvSpPr>
          <p:nvPr>
            <p:ph type="sldNum" sz="quarter" idx="10"/>
          </p:nvPr>
        </p:nvSpPr>
        <p:spPr/>
        <p:txBody>
          <a:bodyPr/>
          <a:lstStyle/>
          <a:p>
            <a:fld id="{5CBB9E85-79B7-4733-8294-1A471ACA4573}" type="slidenum">
              <a:rPr lang="ja-JP" altLang="en-US" smtClean="0">
                <a:latin typeface="メイリオ" pitchFamily="50" charset="-128"/>
                <a:ea typeface="メイリオ" pitchFamily="50" charset="-128"/>
              </a:rPr>
              <a:pPr/>
              <a:t>2</a:t>
            </a:fld>
            <a:endParaRPr lang="ja-JP" altLang="en-US">
              <a:latin typeface="メイリオ" pitchFamily="50" charset="-128"/>
              <a:ea typeface="メイリオ" pitchFamily="50" charset="-128"/>
            </a:endParaRPr>
          </a:p>
        </p:txBody>
      </p:sp>
      <p:sp>
        <p:nvSpPr>
          <p:cNvPr id="25" name="テキスト ボックス 24"/>
          <p:cNvSpPr txBox="1"/>
          <p:nvPr/>
        </p:nvSpPr>
        <p:spPr bwMode="auto">
          <a:xfrm>
            <a:off x="196280" y="207690"/>
            <a:ext cx="2448272" cy="216024"/>
          </a:xfrm>
          <a:prstGeom prst="rect">
            <a:avLst/>
          </a:prstGeom>
          <a:noFill/>
          <a:ln w="9525">
            <a:noFill/>
            <a:miter lim="800000"/>
            <a:headEnd/>
            <a:tailEnd/>
          </a:ln>
        </p:spPr>
        <p:txBody>
          <a:bodyPr wrap="none" rtlCol="0" anchor="t">
            <a:noAutofit/>
          </a:bodyPr>
          <a:lstStyle/>
          <a:p>
            <a:r>
              <a:rPr lang="en-US" altLang="ja-JP" sz="900" dirty="0">
                <a:latin typeface="メイリオ"/>
                <a:ea typeface="メイリオ"/>
              </a:rPr>
              <a:t>2020/7/1</a:t>
            </a:r>
            <a:r>
              <a:rPr lang="ja-JP" altLang="en-US" sz="900">
                <a:latin typeface="メイリオ"/>
                <a:ea typeface="メイリオ"/>
              </a:rPr>
              <a:t>～</a:t>
            </a:r>
            <a:r>
              <a:rPr lang="en-US" altLang="ja-JP" sz="900" dirty="0">
                <a:latin typeface="メイリオ"/>
                <a:ea typeface="メイリオ"/>
              </a:rPr>
              <a:t>2020/12/31</a:t>
            </a:r>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276" y="2928176"/>
            <a:ext cx="2380953" cy="2250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正方形/長方形 14"/>
          <p:cNvSpPr/>
          <p:nvPr/>
        </p:nvSpPr>
        <p:spPr bwMode="auto">
          <a:xfrm>
            <a:off x="582445" y="2936403"/>
            <a:ext cx="1778267" cy="2178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lgn="ctr" fontAlgn="auto">
              <a:spcBef>
                <a:spcPts val="0"/>
              </a:spcBef>
              <a:spcAft>
                <a:spcPts val="0"/>
              </a:spcAft>
              <a:defRPr/>
            </a:pPr>
            <a:r>
              <a:rPr lang="ja-JP" altLang="en-US" sz="1600" b="1">
                <a:solidFill>
                  <a:schemeClr val="bg1"/>
                </a:solidFill>
                <a:latin typeface="メイリオ" pitchFamily="50" charset="-128"/>
                <a:ea typeface="メイリオ" pitchFamily="50" charset="-128"/>
                <a:cs typeface="VL Pゴシック" pitchFamily="50" charset="-128"/>
              </a:rPr>
              <a:t>①</a:t>
            </a:r>
            <a:endParaRPr lang="ja-JP" altLang="en-US" sz="1600" b="1" dirty="0">
              <a:solidFill>
                <a:schemeClr val="bg1"/>
              </a:solidFill>
              <a:latin typeface="メイリオ" pitchFamily="50" charset="-128"/>
              <a:ea typeface="メイリオ" pitchFamily="50" charset="-128"/>
              <a:cs typeface="VL Pゴシック" pitchFamily="50" charset="-128"/>
            </a:endParaRPr>
          </a:p>
        </p:txBody>
      </p:sp>
      <p:sp>
        <p:nvSpPr>
          <p:cNvPr id="16" name="正方形/長方形 15"/>
          <p:cNvSpPr/>
          <p:nvPr/>
        </p:nvSpPr>
        <p:spPr bwMode="auto">
          <a:xfrm>
            <a:off x="1947714" y="3694583"/>
            <a:ext cx="715888" cy="5891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③</a:t>
            </a:r>
          </a:p>
        </p:txBody>
      </p:sp>
      <p:sp>
        <p:nvSpPr>
          <p:cNvPr id="17" name="正方形/長方形 16"/>
          <p:cNvSpPr/>
          <p:nvPr/>
        </p:nvSpPr>
        <p:spPr bwMode="auto">
          <a:xfrm>
            <a:off x="317007" y="3680815"/>
            <a:ext cx="1558699" cy="9949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②</a:t>
            </a:r>
          </a:p>
        </p:txBody>
      </p:sp>
      <p:graphicFrame>
        <p:nvGraphicFramePr>
          <p:cNvPr id="22" name="表 21"/>
          <p:cNvGraphicFramePr>
            <a:graphicFrameLocks noGrp="1"/>
          </p:cNvGraphicFramePr>
          <p:nvPr>
            <p:extLst>
              <p:ext uri="{D42A27DB-BD31-4B8C-83A1-F6EECF244321}">
                <p14:modId xmlns:p14="http://schemas.microsoft.com/office/powerpoint/2010/main" val="358935011"/>
              </p:ext>
            </p:extLst>
          </p:nvPr>
        </p:nvGraphicFramePr>
        <p:xfrm>
          <a:off x="272480" y="847024"/>
          <a:ext cx="9361041" cy="1212120"/>
        </p:xfrm>
        <a:graphic>
          <a:graphicData uri="http://schemas.openxmlformats.org/drawingml/2006/table">
            <a:tbl>
              <a:tblPr firstRow="1">
                <a:tableStyleId>{00A15C55-8517-42AA-B614-E9B94910E393}</a:tableStyleId>
              </a:tblPr>
              <a:tblGrid>
                <a:gridCol w="552659">
                  <a:extLst>
                    <a:ext uri="{9D8B030D-6E8A-4147-A177-3AD203B41FA5}">
                      <a16:colId xmlns:a16="http://schemas.microsoft.com/office/drawing/2014/main" val="20000"/>
                    </a:ext>
                  </a:extLst>
                </a:gridCol>
                <a:gridCol w="1840687">
                  <a:extLst>
                    <a:ext uri="{9D8B030D-6E8A-4147-A177-3AD203B41FA5}">
                      <a16:colId xmlns:a16="http://schemas.microsoft.com/office/drawing/2014/main" val="20001"/>
                    </a:ext>
                  </a:extLst>
                </a:gridCol>
                <a:gridCol w="684764">
                  <a:extLst>
                    <a:ext uri="{9D8B030D-6E8A-4147-A177-3AD203B41FA5}">
                      <a16:colId xmlns:a16="http://schemas.microsoft.com/office/drawing/2014/main" val="20002"/>
                    </a:ext>
                  </a:extLst>
                </a:gridCol>
                <a:gridCol w="968791">
                  <a:extLst>
                    <a:ext uri="{9D8B030D-6E8A-4147-A177-3AD203B41FA5}">
                      <a16:colId xmlns:a16="http://schemas.microsoft.com/office/drawing/2014/main" val="20003"/>
                    </a:ext>
                  </a:extLst>
                </a:gridCol>
                <a:gridCol w="433764">
                  <a:extLst>
                    <a:ext uri="{9D8B030D-6E8A-4147-A177-3AD203B41FA5}">
                      <a16:colId xmlns:a16="http://schemas.microsoft.com/office/drawing/2014/main" val="20004"/>
                    </a:ext>
                  </a:extLst>
                </a:gridCol>
                <a:gridCol w="775586">
                  <a:extLst>
                    <a:ext uri="{9D8B030D-6E8A-4147-A177-3AD203B41FA5}">
                      <a16:colId xmlns:a16="http://schemas.microsoft.com/office/drawing/2014/main" val="20005"/>
                    </a:ext>
                  </a:extLst>
                </a:gridCol>
                <a:gridCol w="626969">
                  <a:extLst>
                    <a:ext uri="{9D8B030D-6E8A-4147-A177-3AD203B41FA5}">
                      <a16:colId xmlns:a16="http://schemas.microsoft.com/office/drawing/2014/main" val="20006"/>
                    </a:ext>
                  </a:extLst>
                </a:gridCol>
                <a:gridCol w="415599">
                  <a:extLst>
                    <a:ext uri="{9D8B030D-6E8A-4147-A177-3AD203B41FA5}">
                      <a16:colId xmlns:a16="http://schemas.microsoft.com/office/drawing/2014/main" val="20007"/>
                    </a:ext>
                  </a:extLst>
                </a:gridCol>
                <a:gridCol w="684764">
                  <a:extLst>
                    <a:ext uri="{9D8B030D-6E8A-4147-A177-3AD203B41FA5}">
                      <a16:colId xmlns:a16="http://schemas.microsoft.com/office/drawing/2014/main" val="20008"/>
                    </a:ext>
                  </a:extLst>
                </a:gridCol>
                <a:gridCol w="671554">
                  <a:extLst>
                    <a:ext uri="{9D8B030D-6E8A-4147-A177-3AD203B41FA5}">
                      <a16:colId xmlns:a16="http://schemas.microsoft.com/office/drawing/2014/main" val="20009"/>
                    </a:ext>
                  </a:extLst>
                </a:gridCol>
                <a:gridCol w="1221443">
                  <a:extLst>
                    <a:ext uri="{9D8B030D-6E8A-4147-A177-3AD203B41FA5}">
                      <a16:colId xmlns:a16="http://schemas.microsoft.com/office/drawing/2014/main" val="20010"/>
                    </a:ext>
                  </a:extLst>
                </a:gridCol>
                <a:gridCol w="484461">
                  <a:extLst>
                    <a:ext uri="{9D8B030D-6E8A-4147-A177-3AD203B41FA5}">
                      <a16:colId xmlns:a16="http://schemas.microsoft.com/office/drawing/2014/main" val="20011"/>
                    </a:ext>
                  </a:extLst>
                </a:gridCol>
              </a:tblGrid>
              <a:tr h="121391">
                <a:tc>
                  <a:txBody>
                    <a:bodyPr/>
                    <a:lstStyle/>
                    <a:p>
                      <a:pPr algn="ctr" rtl="0" fontAlgn="ctr"/>
                      <a:r>
                        <a:rPr lang="ja-JP" altLang="en-US" sz="900" u="none" strike="noStrike" dirty="0">
                          <a:effectLst/>
                          <a:latin typeface="メイリオ" pitchFamily="50" charset="-128"/>
                          <a:ea typeface="メイリオ" pitchFamily="50" charset="-128"/>
                        </a:rPr>
                        <a:t>タイプ</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a:solidFill>
                            <a:schemeClr val="lt1"/>
                          </a:solidFill>
                          <a:effectLst/>
                          <a:latin typeface="メイリオ" pitchFamily="50" charset="-128"/>
                          <a:ea typeface="メイリオ" pitchFamily="50" charset="-128"/>
                        </a:rPr>
                        <a:t>メニュー</a:t>
                      </a:r>
                      <a:r>
                        <a:rPr lang="ja-JP" altLang="en-US" sz="900" b="1" i="0" u="none" strike="noStrike" dirty="0">
                          <a:solidFill>
                            <a:srgbClr val="FFFFFF"/>
                          </a:solidFill>
                          <a:effectLst/>
                          <a:latin typeface="メイリオ" pitchFamily="50" charset="-128"/>
                          <a:ea typeface="メイリオ" pitchFamily="50" charset="-128"/>
                        </a:rPr>
                        <a:t>名</a:t>
                      </a: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料金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gridSpan="2">
                  <a:txBody>
                    <a:bodyPr/>
                    <a:lstStyle/>
                    <a:p>
                      <a:pPr algn="ctr" rtl="0" fontAlgn="ctr"/>
                      <a:r>
                        <a:rPr lang="zh-TW" altLang="en-US" sz="900" u="none" strike="noStrike" dirty="0">
                          <a:effectLst/>
                          <a:latin typeface="メイリオ" pitchFamily="50" charset="-128"/>
                          <a:ea typeface="メイリオ" pitchFamily="50" charset="-128"/>
                        </a:rPr>
                        <a:t>掲載面</a:t>
                      </a:r>
                      <a:r>
                        <a:rPr lang="ja-JP" altLang="en-US" sz="900" b="1" i="0" u="none" strike="noStrike" dirty="0">
                          <a:solidFill>
                            <a:srgbClr val="FFFFFF"/>
                          </a:solidFill>
                          <a:effectLst/>
                          <a:latin typeface="メイリオ" pitchFamily="50" charset="-128"/>
                          <a:ea typeface="メイリオ" pitchFamily="50" charset="-128"/>
                        </a:rPr>
                        <a:t>・枠</a:t>
                      </a:r>
                      <a:endParaRPr lang="zh-TW"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hMerge="1">
                  <a:txBody>
                    <a:bodyPr/>
                    <a:lstStyle/>
                    <a:p>
                      <a:pPr algn="ctr" rtl="0" fontAlgn="ct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b="1" i="0" u="none" strike="noStrike" dirty="0">
                          <a:solidFill>
                            <a:srgbClr val="FFFFFF"/>
                          </a:solidFill>
                          <a:effectLst/>
                          <a:latin typeface="メイリオ" pitchFamily="50" charset="-128"/>
                          <a:ea typeface="メイリオ" pitchFamily="50" charset="-128"/>
                        </a:rPr>
                        <a:t>数量</a:t>
                      </a: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期間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b="1" i="0" u="none" strike="noStrike" dirty="0">
                          <a:solidFill>
                            <a:srgbClr val="FFFFFF"/>
                          </a:solidFill>
                          <a:effectLst/>
                          <a:latin typeface="メイリオ" pitchFamily="50" charset="-128"/>
                          <a:ea typeface="メイリオ" pitchFamily="50" charset="-128"/>
                        </a:rPr>
                        <a:t>単価</a:t>
                      </a:r>
                      <a:endParaRPr 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想定</a:t>
                      </a:r>
                      <a:r>
                        <a:rPr lang="en-US" sz="900" u="none" strike="noStrike" dirty="0">
                          <a:effectLst/>
                          <a:latin typeface="メイリオ" pitchFamily="50" charset="-128"/>
                          <a:ea typeface="メイリオ" pitchFamily="50" charset="-128"/>
                        </a:rPr>
                        <a:t>CTR   </a:t>
                      </a:r>
                      <a:endParaRPr 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掲出方法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サイズ（</a:t>
                      </a:r>
                      <a:r>
                        <a:rPr lang="en-US" sz="900" u="none" strike="noStrike" dirty="0">
                          <a:effectLst/>
                          <a:latin typeface="メイリオ" pitchFamily="50" charset="-128"/>
                          <a:ea typeface="メイリオ" pitchFamily="50" charset="-128"/>
                        </a:rPr>
                        <a:t>W×H）   </a:t>
                      </a:r>
                      <a:endParaRPr 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容量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0"/>
                  </a:ext>
                </a:extLst>
              </a:tr>
              <a:tr h="71749">
                <a:tc rowSpan="4">
                  <a:txBody>
                    <a:bodyPr/>
                    <a:lstStyle/>
                    <a:p>
                      <a:pPr algn="ctr" rtl="0" fontAlgn="ctr"/>
                      <a:r>
                        <a:rPr lang="en-US" sz="900" u="none" strike="noStrike" dirty="0">
                          <a:effectLst/>
                          <a:latin typeface="メイリオ" pitchFamily="50" charset="-128"/>
                          <a:ea typeface="メイリオ" pitchFamily="50" charset="-128"/>
                        </a:rPr>
                        <a:t>IMP</a:t>
                      </a:r>
                    </a:p>
                    <a:p>
                      <a:pPr algn="ctr" rtl="0" fontAlgn="ctr"/>
                      <a:r>
                        <a:rPr lang="ja-JP" altLang="en-US" sz="900" u="none" strike="noStrike" dirty="0">
                          <a:effectLst/>
                          <a:latin typeface="メイリオ" pitchFamily="50" charset="-128"/>
                          <a:ea typeface="メイリオ" pitchFamily="50" charset="-128"/>
                        </a:rPr>
                        <a:t>保証</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l" rtl="0" fontAlgn="ctr"/>
                      <a:r>
                        <a:rPr lang="en-US" altLang="ja-JP" sz="900" u="none" strike="noStrike" dirty="0">
                          <a:effectLst/>
                          <a:latin typeface="メイリオ" pitchFamily="50" charset="-128"/>
                          <a:ea typeface="メイリオ" pitchFamily="50" charset="-128"/>
                        </a:rPr>
                        <a:t>IMP</a:t>
                      </a:r>
                      <a:r>
                        <a:rPr lang="ja-JP" altLang="en-US" sz="900" u="none" strike="noStrike" dirty="0">
                          <a:effectLst/>
                          <a:latin typeface="メイリオ" pitchFamily="50" charset="-128"/>
                          <a:ea typeface="メイリオ" pitchFamily="50" charset="-128"/>
                        </a:rPr>
                        <a:t>保証リーダーボード</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pitchFamily="50" charset="-128"/>
                          <a:ea typeface="メイリオ" pitchFamily="50" charset="-128"/>
                        </a:rPr>
                        <a:t>\250,000</a:t>
                      </a:r>
                      <a:endParaRPr lang="en-US" altLang="ja-JP" sz="900" b="1"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全面・</a:t>
                      </a:r>
                      <a:r>
                        <a:rPr lang="en-US" altLang="ja-JP" sz="900" u="none" strike="noStrike" dirty="0">
                          <a:effectLst/>
                          <a:latin typeface="メイリオ" pitchFamily="50" charset="-128"/>
                          <a:ea typeface="メイリオ" pitchFamily="50" charset="-128"/>
                        </a:rPr>
                        <a:t>1st</a:t>
                      </a:r>
                      <a:r>
                        <a:rPr lang="ja-JP" altLang="en-US" sz="900" u="none" strike="noStrike" dirty="0">
                          <a:effectLst/>
                          <a:latin typeface="メイリオ" pitchFamily="50" charset="-128"/>
                          <a:ea typeface="メイリオ" pitchFamily="50" charset="-128"/>
                        </a:rPr>
                        <a:t>ビュー</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メイリオ" pitchFamily="50" charset="-128"/>
                          <a:ea typeface="メイリオ" pitchFamily="50" charset="-128"/>
                        </a:rPr>
                        <a:t>①、④</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rPr>
                        <a:t>50</a:t>
                      </a:r>
                      <a:r>
                        <a:rPr lang="ja-JP" altLang="en-US" sz="900" u="none" strike="noStrike" dirty="0">
                          <a:effectLst/>
                          <a:latin typeface="メイリオ" pitchFamily="50" charset="-128"/>
                          <a:ea typeface="メイリオ" pitchFamily="50" charset="-128"/>
                        </a:rPr>
                        <a:t>万</a:t>
                      </a:r>
                      <a:r>
                        <a:rPr lang="en-US" sz="900" u="none" strike="noStrike" dirty="0">
                          <a:effectLst/>
                          <a:latin typeface="メイリオ" pitchFamily="50" charset="-128"/>
                          <a:ea typeface="メイリオ" pitchFamily="50" charset="-128"/>
                        </a:rPr>
                        <a:t>IMP</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週間想定</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0" u="none" strike="noStrike" dirty="0">
                          <a:effectLst/>
                          <a:latin typeface="メイリオ" pitchFamily="50" charset="-128"/>
                          <a:ea typeface="メイリオ" pitchFamily="50" charset="-128"/>
                        </a:rPr>
                        <a:t>¥0.50</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0.08%</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ローテ</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728×90px</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50KB </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1"/>
                  </a:ext>
                </a:extLst>
              </a:tr>
              <a:tr h="71749">
                <a:tc vMerge="1">
                  <a:txBody>
                    <a:bodyPr/>
                    <a:lstStyle/>
                    <a:p>
                      <a:pPr algn="ctr" rtl="0" fontAlgn="ct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l" rtl="0" fontAlgn="ctr"/>
                      <a:r>
                        <a:rPr lang="en-US" altLang="ja-JP" sz="900" u="none" strike="noStrike" dirty="0">
                          <a:effectLst/>
                          <a:latin typeface="メイリオ" pitchFamily="50" charset="-128"/>
                          <a:ea typeface="メイリオ" pitchFamily="50" charset="-128"/>
                        </a:rPr>
                        <a:t>IMP</a:t>
                      </a:r>
                      <a:r>
                        <a:rPr lang="ja-JP" altLang="en-US" sz="900" u="none" strike="noStrike" dirty="0">
                          <a:effectLst/>
                          <a:latin typeface="メイリオ" pitchFamily="50" charset="-128"/>
                          <a:ea typeface="メイリオ" pitchFamily="50" charset="-128"/>
                        </a:rPr>
                        <a:t>保証テキスト</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pitchFamily="50" charset="-128"/>
                          <a:ea typeface="メイリオ" pitchFamily="50" charset="-128"/>
                        </a:rPr>
                        <a:t>¥150,000</a:t>
                      </a:r>
                      <a:endParaRPr lang="en-US" altLang="ja-JP" sz="900" b="1"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全面・</a:t>
                      </a:r>
                      <a:r>
                        <a:rPr lang="en-US" altLang="ja-JP" sz="900" u="none" strike="noStrike" dirty="0">
                          <a:effectLst/>
                          <a:latin typeface="メイリオ" pitchFamily="50" charset="-128"/>
                          <a:ea typeface="メイリオ" pitchFamily="50" charset="-128"/>
                        </a:rPr>
                        <a:t>1st</a:t>
                      </a:r>
                      <a:r>
                        <a:rPr lang="ja-JP" altLang="en-US" sz="900" u="none" strike="noStrike" dirty="0">
                          <a:effectLst/>
                          <a:latin typeface="メイリオ" pitchFamily="50" charset="-128"/>
                          <a:ea typeface="メイリオ" pitchFamily="50" charset="-128"/>
                        </a:rPr>
                        <a:t>ビュー</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u="none" strike="noStrike" dirty="0">
                          <a:effectLst/>
                          <a:latin typeface="メイリオ" pitchFamily="50" charset="-128"/>
                          <a:ea typeface="メイリオ" pitchFamily="50" charset="-128"/>
                        </a:rPr>
                        <a:t>②</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rPr>
                        <a:t>100</a:t>
                      </a:r>
                      <a:r>
                        <a:rPr lang="ja-JP" altLang="en-US" sz="900" u="none" strike="noStrike" dirty="0">
                          <a:effectLst/>
                          <a:latin typeface="メイリオ" pitchFamily="50" charset="-128"/>
                          <a:ea typeface="メイリオ" pitchFamily="50" charset="-128"/>
                        </a:rPr>
                        <a:t>万</a:t>
                      </a:r>
                      <a:r>
                        <a:rPr lang="en-US" sz="900" u="none" strike="noStrike" dirty="0">
                          <a:effectLst/>
                          <a:latin typeface="メイリオ" pitchFamily="50" charset="-128"/>
                          <a:ea typeface="メイリオ" pitchFamily="50" charset="-128"/>
                        </a:rPr>
                        <a:t>IMP</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週間想定</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0" u="none" strike="noStrike" dirty="0">
                          <a:effectLst/>
                          <a:latin typeface="メイリオ" pitchFamily="50" charset="-128"/>
                          <a:ea typeface="メイリオ" pitchFamily="50" charset="-128"/>
                        </a:rPr>
                        <a:t>¥0.15</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0.04%</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ローテ</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全角</a:t>
                      </a:r>
                      <a:r>
                        <a:rPr lang="en-US" altLang="ja-JP" sz="900" u="none" strike="noStrike" dirty="0">
                          <a:effectLst/>
                          <a:latin typeface="メイリオ" pitchFamily="50" charset="-128"/>
                          <a:ea typeface="メイリオ" pitchFamily="50" charset="-128"/>
                        </a:rPr>
                        <a:t>35</a:t>
                      </a:r>
                      <a:r>
                        <a:rPr lang="ja-JP" altLang="en-US" sz="900" u="none" strike="noStrike" dirty="0">
                          <a:effectLst/>
                          <a:latin typeface="メイリオ" pitchFamily="50" charset="-128"/>
                          <a:ea typeface="メイリオ" pitchFamily="50" charset="-128"/>
                        </a:rPr>
                        <a:t>文字</a:t>
                      </a:r>
                      <a:r>
                        <a:rPr lang="en-US" altLang="ja-JP" sz="900" u="none" strike="noStrike" dirty="0">
                          <a:effectLst/>
                          <a:latin typeface="メイリオ" pitchFamily="50" charset="-128"/>
                          <a:ea typeface="メイリオ" pitchFamily="50" charset="-128"/>
                        </a:rPr>
                        <a:t>×1</a:t>
                      </a:r>
                      <a:r>
                        <a:rPr lang="ja-JP" altLang="en-US" sz="900" u="none" strike="noStrike" dirty="0">
                          <a:effectLst/>
                          <a:latin typeface="メイリオ" pitchFamily="50" charset="-128"/>
                          <a:ea typeface="メイリオ" pitchFamily="50" charset="-128"/>
                        </a:rPr>
                        <a:t>行</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2"/>
                  </a:ext>
                </a:extLst>
              </a:tr>
              <a:tr h="128582">
                <a:tc vMerge="1">
                  <a:txBody>
                    <a:bodyPr/>
                    <a:lstStyle/>
                    <a:p>
                      <a:endParaRPr kumimoji="1" lang="ja-JP" altLang="en-US"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itchFamily="50" charset="-128"/>
                          <a:ea typeface="メイリオ" pitchFamily="50" charset="-128"/>
                        </a:rPr>
                        <a:t>IMP</a:t>
                      </a:r>
                      <a:r>
                        <a:rPr lang="ja-JP" altLang="en-US" sz="900" u="none" strike="noStrike" dirty="0">
                          <a:effectLst/>
                          <a:latin typeface="メイリオ" pitchFamily="50" charset="-128"/>
                          <a:ea typeface="メイリオ" pitchFamily="50" charset="-128"/>
                        </a:rPr>
                        <a:t>保証ミディアムレクタングル</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b="1" u="none" strike="noStrike" dirty="0">
                          <a:effectLst/>
                          <a:latin typeface="メイリオ" pitchFamily="50" charset="-128"/>
                          <a:ea typeface="メイリオ" pitchFamily="50" charset="-128"/>
                        </a:rPr>
                        <a:t>\350,000</a:t>
                      </a:r>
                      <a:endParaRPr lang="en-US" altLang="ja-JP" sz="900" b="1"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全面・</a:t>
                      </a:r>
                      <a:r>
                        <a:rPr lang="en-US" altLang="ja-JP" sz="900" u="none" strike="noStrike" dirty="0">
                          <a:effectLst/>
                          <a:latin typeface="メイリオ" pitchFamily="50" charset="-128"/>
                          <a:ea typeface="メイリオ" pitchFamily="50" charset="-128"/>
                        </a:rPr>
                        <a:t>1st</a:t>
                      </a:r>
                      <a:r>
                        <a:rPr lang="ja-JP" altLang="en-US" sz="900" u="none" strike="noStrike" dirty="0">
                          <a:effectLst/>
                          <a:latin typeface="メイリオ" pitchFamily="50" charset="-128"/>
                          <a:ea typeface="メイリオ" pitchFamily="50" charset="-128"/>
                        </a:rPr>
                        <a:t>ビュー</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メイリオ" pitchFamily="50" charset="-128"/>
                          <a:ea typeface="メイリオ" pitchFamily="50" charset="-128"/>
                        </a:rPr>
                        <a:t>③　</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rPr>
                        <a:t>50</a:t>
                      </a:r>
                      <a:r>
                        <a:rPr lang="ja-JP" altLang="en-US" sz="900" u="none" strike="noStrike" dirty="0">
                          <a:effectLst/>
                          <a:latin typeface="メイリオ" pitchFamily="50" charset="-128"/>
                          <a:ea typeface="メイリオ" pitchFamily="50" charset="-128"/>
                        </a:rPr>
                        <a:t>万</a:t>
                      </a:r>
                      <a:r>
                        <a:rPr lang="en-US" sz="900" u="none" strike="noStrike" dirty="0">
                          <a:effectLst/>
                          <a:latin typeface="メイリオ" pitchFamily="50" charset="-128"/>
                          <a:ea typeface="メイリオ" pitchFamily="50" charset="-128"/>
                        </a:rPr>
                        <a:t>IMP</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週間想定</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0" u="none" strike="noStrike" dirty="0">
                          <a:effectLst/>
                          <a:latin typeface="メイリオ" pitchFamily="50" charset="-128"/>
                          <a:ea typeface="メイリオ" pitchFamily="50" charset="-128"/>
                        </a:rPr>
                        <a:t>¥0.70</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0.09%</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ローテ</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sz="900" u="none" strike="noStrike" dirty="0">
                          <a:effectLst/>
                          <a:latin typeface="メイリオ" pitchFamily="50" charset="-128"/>
                          <a:ea typeface="メイリオ" pitchFamily="50" charset="-128"/>
                        </a:rPr>
                        <a:t>300×250px</a:t>
                      </a:r>
                    </a:p>
                  </a:txBody>
                  <a:tcPr marL="18000" marR="18000" marT="18000" marB="18000" anchor="ctr"/>
                </a:tc>
                <a:tc>
                  <a:txBody>
                    <a:bodyPr/>
                    <a:lstStyle/>
                    <a:p>
                      <a:pPr algn="ctr" rtl="0" fontAlgn="ctr"/>
                      <a:r>
                        <a:rPr lang="en-US" sz="900" u="none" strike="noStrike" dirty="0">
                          <a:effectLst/>
                          <a:latin typeface="メイリオ" pitchFamily="50" charset="-128"/>
                          <a:ea typeface="メイリオ" pitchFamily="50" charset="-128"/>
                        </a:rPr>
                        <a:t>100KB</a:t>
                      </a:r>
                      <a:endParaRPr 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3"/>
                  </a:ext>
                </a:extLst>
              </a:tr>
              <a:tr h="128582">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itchFamily="50" charset="-128"/>
                          <a:ea typeface="メイリオ" pitchFamily="50" charset="-128"/>
                        </a:rPr>
                        <a:t>IMP</a:t>
                      </a:r>
                      <a:r>
                        <a:rPr lang="ja-JP" altLang="en-US" sz="900" u="none" strike="noStrike" dirty="0">
                          <a:effectLst/>
                          <a:latin typeface="メイリオ" pitchFamily="50" charset="-128"/>
                          <a:ea typeface="メイリオ" pitchFamily="50" charset="-128"/>
                        </a:rPr>
                        <a:t>保証記事下レクタングル</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b="1" u="none" strike="noStrike" dirty="0">
                          <a:effectLst/>
                          <a:latin typeface="メイリオ" pitchFamily="50" charset="-128"/>
                          <a:ea typeface="メイリオ" pitchFamily="50" charset="-128"/>
                        </a:rPr>
                        <a:t>\500,000</a:t>
                      </a:r>
                      <a:endParaRPr lang="en-US" altLang="ja-JP" sz="900" b="1"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b="0" i="0" u="none" strike="noStrike" dirty="0">
                          <a:solidFill>
                            <a:srgbClr val="000000"/>
                          </a:solidFill>
                          <a:effectLst/>
                          <a:latin typeface="メイリオ" pitchFamily="50" charset="-128"/>
                          <a:ea typeface="メイリオ" pitchFamily="50" charset="-128"/>
                        </a:rPr>
                        <a:t>記事面</a:t>
                      </a: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メイリオ" pitchFamily="50" charset="-128"/>
                          <a:ea typeface="メイリオ" pitchFamily="50" charset="-128"/>
                        </a:rPr>
                        <a:t>⑤</a:t>
                      </a: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itchFamily="50" charset="-128"/>
                          <a:ea typeface="メイリオ" pitchFamily="50" charset="-128"/>
                        </a:rPr>
                        <a:t>50</a:t>
                      </a:r>
                      <a:r>
                        <a:rPr lang="ja-JP" altLang="en-US" sz="900" u="none" strike="noStrike" dirty="0">
                          <a:effectLst/>
                          <a:latin typeface="メイリオ" pitchFamily="50" charset="-128"/>
                          <a:ea typeface="メイリオ" pitchFamily="50" charset="-128"/>
                        </a:rPr>
                        <a:t>万</a:t>
                      </a:r>
                      <a:r>
                        <a:rPr lang="en-US" altLang="ja-JP" sz="900" u="none" strike="noStrike" dirty="0">
                          <a:effectLst/>
                          <a:latin typeface="メイリオ" pitchFamily="50" charset="-128"/>
                          <a:ea typeface="メイリオ" pitchFamily="50" charset="-128"/>
                        </a:rPr>
                        <a:t>IMP</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週間想定</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900" b="0" u="none" strike="noStrike" dirty="0">
                          <a:effectLst/>
                          <a:latin typeface="メイリオ" pitchFamily="50" charset="-128"/>
                          <a:ea typeface="メイリオ" pitchFamily="50" charset="-128"/>
                        </a:rPr>
                        <a:t>¥1.00</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itchFamily="50" charset="-128"/>
                          <a:ea typeface="メイリオ" pitchFamily="50" charset="-128"/>
                        </a:rPr>
                        <a:t>0.12%</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メイリオ" pitchFamily="50" charset="-128"/>
                          <a:ea typeface="メイリオ" pitchFamily="50" charset="-128"/>
                        </a:rPr>
                        <a:t>ローテ</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itchFamily="50" charset="-128"/>
                          <a:ea typeface="メイリオ" pitchFamily="50" charset="-128"/>
                        </a:rPr>
                        <a:t>300×250px</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itchFamily="50" charset="-128"/>
                          <a:ea typeface="メイリオ" pitchFamily="50" charset="-128"/>
                        </a:rPr>
                        <a:t>100KB</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4"/>
                  </a:ext>
                </a:extLst>
              </a:tr>
              <a:tr h="128582">
                <a:tc rowSpan="2">
                  <a:txBody>
                    <a:bodyPr/>
                    <a:lstStyle/>
                    <a:p>
                      <a:pPr algn="ctr" rtl="0" fontAlgn="ctr"/>
                      <a:r>
                        <a:rPr lang="ja-JP" altLang="en-US" sz="900" u="none" strike="noStrike" dirty="0">
                          <a:effectLst/>
                          <a:latin typeface="メイリオ" pitchFamily="50" charset="-128"/>
                          <a:ea typeface="メイリオ" pitchFamily="50" charset="-128"/>
                        </a:rPr>
                        <a:t>クリック</a:t>
                      </a:r>
                      <a:endParaRPr lang="en-US" altLang="ja-JP" sz="900" u="none" strike="noStrike" dirty="0">
                        <a:effectLst/>
                        <a:latin typeface="メイリオ" pitchFamily="50" charset="-128"/>
                        <a:ea typeface="メイリオ" pitchFamily="50" charset="-128"/>
                      </a:endParaRPr>
                    </a:p>
                    <a:p>
                      <a:pPr algn="ctr" rtl="0" fontAlgn="ctr"/>
                      <a:r>
                        <a:rPr lang="ja-JP" altLang="en-US" sz="900" u="none" strike="noStrike" dirty="0">
                          <a:effectLst/>
                          <a:latin typeface="メイリオ" pitchFamily="50" charset="-128"/>
                          <a:ea typeface="メイリオ" pitchFamily="50" charset="-128"/>
                        </a:rPr>
                        <a:t>保証</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l" rtl="0" fontAlgn="ctr"/>
                      <a:r>
                        <a:rPr lang="en-US" sz="900" u="none" strike="noStrike" dirty="0">
                          <a:effectLst/>
                          <a:latin typeface="メイリオ" pitchFamily="50" charset="-128"/>
                          <a:ea typeface="メイリオ" pitchFamily="50" charset="-128"/>
                        </a:rPr>
                        <a:t>CPC</a:t>
                      </a:r>
                      <a:r>
                        <a:rPr lang="ja-JP" altLang="en-US" sz="900" u="none" strike="noStrike" dirty="0">
                          <a:effectLst/>
                          <a:latin typeface="メイリオ" pitchFamily="50" charset="-128"/>
                          <a:ea typeface="メイリオ" pitchFamily="50" charset="-128"/>
                        </a:rPr>
                        <a:t>保証バナー</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pitchFamily="50" charset="-128"/>
                          <a:ea typeface="メイリオ" pitchFamily="50" charset="-128"/>
                        </a:rPr>
                        <a:t>¥200,000</a:t>
                      </a:r>
                      <a:endParaRPr lang="en-US" altLang="ja-JP" sz="900" b="1"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全面・任意枠</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ー　</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rPr>
                        <a:t>500</a:t>
                      </a:r>
                      <a:r>
                        <a:rPr lang="ja-JP" altLang="en-US" sz="900" u="none" strike="noStrike" dirty="0">
                          <a:effectLst/>
                          <a:latin typeface="メイリオ" pitchFamily="50" charset="-128"/>
                          <a:ea typeface="メイリオ" pitchFamily="50" charset="-128"/>
                        </a:rPr>
                        <a:t>クリック</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週間以上</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0" u="none" strike="noStrike" dirty="0">
                          <a:effectLst/>
                          <a:latin typeface="メイリオ" pitchFamily="50" charset="-128"/>
                          <a:ea typeface="メイリオ" pitchFamily="50" charset="-128"/>
                        </a:rPr>
                        <a:t>¥400</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b="0" i="0" u="none" strike="noStrike" dirty="0">
                          <a:solidFill>
                            <a:schemeClr val="dk1"/>
                          </a:solidFill>
                          <a:effectLst/>
                          <a:latin typeface="メイリオ" pitchFamily="50" charset="-128"/>
                          <a:ea typeface="メイリオ" pitchFamily="50" charset="-128"/>
                        </a:rPr>
                        <a:t>(CPC)</a:t>
                      </a: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ローテ</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バナー</a:t>
                      </a: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種</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5"/>
                  </a:ext>
                </a:extLst>
              </a:tr>
              <a:tr h="128582">
                <a:tc vMerge="1">
                  <a:txBody>
                    <a:bodyPr/>
                    <a:lstStyle/>
                    <a:p>
                      <a:endParaRPr kumimoji="1" lang="ja-JP" altLang="en-US" dirty="0"/>
                    </a:p>
                  </a:txBody>
                  <a:tcPr/>
                </a:tc>
                <a:tc>
                  <a:txBody>
                    <a:bodyPr/>
                    <a:lstStyle/>
                    <a:p>
                      <a:pPr algn="l" rtl="0" fontAlgn="ctr"/>
                      <a:r>
                        <a:rPr lang="en-US" altLang="ja-JP" sz="900" u="none" strike="noStrike" dirty="0">
                          <a:effectLst/>
                          <a:latin typeface="メイリオ" pitchFamily="50" charset="-128"/>
                          <a:ea typeface="メイリオ" pitchFamily="50" charset="-128"/>
                        </a:rPr>
                        <a:t>CPC</a:t>
                      </a:r>
                      <a:r>
                        <a:rPr lang="ja-JP" altLang="en-US" sz="900" u="none" strike="noStrike" dirty="0">
                          <a:effectLst/>
                          <a:latin typeface="メイリオ" pitchFamily="50" charset="-128"/>
                          <a:ea typeface="メイリオ" pitchFamily="50" charset="-128"/>
                        </a:rPr>
                        <a:t>保証バナー＆テキスト</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pitchFamily="50" charset="-128"/>
                          <a:ea typeface="メイリオ" pitchFamily="50" charset="-128"/>
                        </a:rPr>
                        <a:t>¥150,000</a:t>
                      </a:r>
                      <a:endParaRPr lang="en-US" altLang="ja-JP" sz="900" b="1"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全面・任意枠</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ー　</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rPr>
                        <a:t>500</a:t>
                      </a:r>
                      <a:r>
                        <a:rPr lang="ja-JP" altLang="en-US" sz="900" u="none" strike="noStrike" dirty="0">
                          <a:effectLst/>
                          <a:latin typeface="メイリオ" pitchFamily="50" charset="-128"/>
                          <a:ea typeface="メイリオ" pitchFamily="50" charset="-128"/>
                        </a:rPr>
                        <a:t>クリック</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a:effectLst/>
                          <a:latin typeface="メイリオ" pitchFamily="50" charset="-128"/>
                          <a:ea typeface="メイリオ" pitchFamily="50" charset="-128"/>
                        </a:rPr>
                        <a:t>2</a:t>
                      </a:r>
                      <a:r>
                        <a:rPr lang="ja-JP" altLang="en-US" sz="900" u="none" strike="noStrike">
                          <a:effectLst/>
                          <a:latin typeface="メイリオ" pitchFamily="50" charset="-128"/>
                          <a:ea typeface="メイリオ" pitchFamily="50" charset="-128"/>
                        </a:rPr>
                        <a:t>週間以上</a:t>
                      </a:r>
                      <a:endParaRPr lang="ja-JP" altLang="en-US" sz="900" b="0" i="0" u="none" strike="noStrike">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0" u="none" strike="noStrike" dirty="0">
                          <a:effectLst/>
                          <a:latin typeface="メイリオ" pitchFamily="50" charset="-128"/>
                          <a:ea typeface="メイリオ" pitchFamily="50" charset="-128"/>
                        </a:rPr>
                        <a:t>¥300</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b="0" i="0" u="none" strike="noStrike" dirty="0">
                          <a:solidFill>
                            <a:schemeClr val="dk1"/>
                          </a:solidFill>
                          <a:effectLst/>
                          <a:latin typeface="メイリオ" pitchFamily="50" charset="-128"/>
                          <a:ea typeface="メイリオ" pitchFamily="50" charset="-128"/>
                        </a:rPr>
                        <a:t>(CPC)</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ローテ</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バナー</a:t>
                      </a: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種＋テキスト</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6"/>
                  </a:ext>
                </a:extLst>
              </a:tr>
            </a:tbl>
          </a:graphicData>
        </a:graphic>
      </p:graphicFrame>
      <p:pic>
        <p:nvPicPr>
          <p:cNvPr id="307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0101"/>
          <a:stretch/>
        </p:blipFill>
        <p:spPr bwMode="auto">
          <a:xfrm>
            <a:off x="3093516" y="2936735"/>
            <a:ext cx="2380953" cy="2427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正方形/長方形 18"/>
          <p:cNvSpPr/>
          <p:nvPr/>
        </p:nvSpPr>
        <p:spPr bwMode="auto">
          <a:xfrm>
            <a:off x="3418958" y="2936735"/>
            <a:ext cx="1742400" cy="2178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④</a:t>
            </a:r>
          </a:p>
        </p:txBody>
      </p:sp>
      <p:sp>
        <p:nvSpPr>
          <p:cNvPr id="20" name="正方形/長方形 19"/>
          <p:cNvSpPr/>
          <p:nvPr/>
        </p:nvSpPr>
        <p:spPr bwMode="auto">
          <a:xfrm>
            <a:off x="3147273" y="4562754"/>
            <a:ext cx="717420" cy="59637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メイリオ" pitchFamily="50" charset="-128"/>
                <a:ea typeface="メイリオ" pitchFamily="50" charset="-128"/>
                <a:cs typeface="VL Pゴシック" pitchFamily="50" charset="-128"/>
              </a:rPr>
              <a:t>⑤</a:t>
            </a:r>
          </a:p>
        </p:txBody>
      </p:sp>
      <p:sp>
        <p:nvSpPr>
          <p:cNvPr id="26" name="テキスト ボックス 25"/>
          <p:cNvSpPr txBox="1"/>
          <p:nvPr/>
        </p:nvSpPr>
        <p:spPr bwMode="auto">
          <a:xfrm>
            <a:off x="5673080" y="2492896"/>
            <a:ext cx="3960440" cy="2952328"/>
          </a:xfrm>
          <a:prstGeom prst="rect">
            <a:avLst/>
          </a:prstGeom>
          <a:noFill/>
          <a:ln w="9525">
            <a:noFill/>
            <a:miter lim="800000"/>
            <a:headEnd/>
            <a:tailEnd/>
          </a:ln>
        </p:spPr>
        <p:txBody>
          <a:bodyPr wrap="square" rtlCol="0">
            <a:noAutofit/>
          </a:bodyPr>
          <a:lstStyle/>
          <a:p>
            <a:r>
              <a:rPr lang="ja-JP" altLang="en-US" sz="900" b="1" dirty="0">
                <a:latin typeface="メイリオ" pitchFamily="50" charset="-128"/>
                <a:ea typeface="メイリオ" pitchFamily="50" charset="-128"/>
              </a:rPr>
              <a:t>●掲載開始日は任意</a:t>
            </a:r>
            <a:endParaRPr lang="en-US" altLang="ja-JP" sz="900" b="1"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掲載開始日は曜日問わず任意に設定可能です。</a:t>
            </a:r>
            <a:endParaRPr lang="en-US" altLang="ja-JP" sz="900" dirty="0">
              <a:latin typeface="メイリオ" pitchFamily="50" charset="-128"/>
              <a:ea typeface="メイリオ" pitchFamily="50" charset="-128"/>
            </a:endParaRPr>
          </a:p>
          <a:p>
            <a:endParaRPr lang="en-US" altLang="ja-JP" sz="900" b="1" dirty="0">
              <a:latin typeface="メイリオ" pitchFamily="50" charset="-128"/>
              <a:ea typeface="メイリオ" pitchFamily="50" charset="-128"/>
            </a:endParaRPr>
          </a:p>
          <a:p>
            <a:r>
              <a:rPr lang="ja-JP" altLang="en-US" sz="900" b="1" dirty="0">
                <a:latin typeface="メイリオ" pitchFamily="50" charset="-128"/>
                <a:ea typeface="メイリオ" pitchFamily="50" charset="-128"/>
              </a:rPr>
              <a:t>●複数クリエイティブ可、第三者配信可、他媒体誘導可</a:t>
            </a:r>
            <a:endParaRPr lang="en-US" altLang="ja-JP" sz="900" b="1"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クリエイティイブは</a:t>
            </a:r>
            <a:r>
              <a:rPr lang="en-US" altLang="ja-JP" sz="900" dirty="0">
                <a:latin typeface="メイリオ" pitchFamily="50" charset="-128"/>
                <a:ea typeface="メイリオ" pitchFamily="50" charset="-128"/>
              </a:rPr>
              <a:t>5</a:t>
            </a:r>
            <a:r>
              <a:rPr lang="ja-JP" altLang="en-US" sz="900" dirty="0" err="1">
                <a:latin typeface="メイリオ" pitchFamily="50" charset="-128"/>
                <a:ea typeface="メイリオ" pitchFamily="50" charset="-128"/>
              </a:rPr>
              <a:t>つまで</a:t>
            </a:r>
            <a:r>
              <a:rPr lang="ja-JP" altLang="en-US" sz="900" dirty="0">
                <a:latin typeface="メイリオ" pitchFamily="50" charset="-128"/>
                <a:ea typeface="メイリオ" pitchFamily="50" charset="-128"/>
              </a:rPr>
              <a:t>掲載可能です。標準で最適化配信を行います。</a:t>
            </a:r>
            <a:endParaRPr lang="en-US" altLang="ja-JP" sz="900" dirty="0">
              <a:latin typeface="メイリオ" pitchFamily="50" charset="-128"/>
              <a:ea typeface="メイリオ" pitchFamily="50" charset="-128"/>
            </a:endParaRPr>
          </a:p>
          <a:p>
            <a:r>
              <a:rPr lang="en-US" altLang="ja-JP" sz="900" dirty="0">
                <a:latin typeface="メイリオ" pitchFamily="50" charset="-128"/>
                <a:ea typeface="メイリオ" pitchFamily="50" charset="-128"/>
              </a:rPr>
              <a:t>5</a:t>
            </a:r>
            <a:r>
              <a:rPr lang="ja-JP" altLang="en-US" sz="900" dirty="0">
                <a:latin typeface="メイリオ" pitchFamily="50" charset="-128"/>
                <a:ea typeface="メイリオ" pitchFamily="50" charset="-128"/>
              </a:rPr>
              <a:t>つ以上必要な場合や均等配信等が必要な場合はご相談ください。</a:t>
            </a:r>
            <a:endParaRPr lang="en-US" altLang="ja-JP" sz="900" dirty="0">
              <a:latin typeface="メイリオ" pitchFamily="50" charset="-128"/>
              <a:ea typeface="メイリオ" pitchFamily="50" charset="-128"/>
            </a:endParaRPr>
          </a:p>
          <a:p>
            <a:endParaRPr lang="en-US" altLang="ja-JP" sz="900" b="1" dirty="0">
              <a:latin typeface="メイリオ" pitchFamily="50" charset="-128"/>
              <a:ea typeface="メイリオ" pitchFamily="50" charset="-128"/>
            </a:endParaRPr>
          </a:p>
          <a:p>
            <a:r>
              <a:rPr lang="ja-JP" altLang="en-US" sz="900" b="1" dirty="0">
                <a:latin typeface="メイリオ" pitchFamily="50" charset="-128"/>
                <a:ea typeface="メイリオ" pitchFamily="50" charset="-128"/>
              </a:rPr>
              <a:t>●</a:t>
            </a:r>
            <a:r>
              <a:rPr lang="en-US" altLang="ja-JP" sz="900" b="1" dirty="0">
                <a:latin typeface="メイリオ" pitchFamily="50" charset="-128"/>
                <a:ea typeface="メイリオ" pitchFamily="50" charset="-128"/>
              </a:rPr>
              <a:t>IMP</a:t>
            </a:r>
            <a:r>
              <a:rPr lang="ja-JP" altLang="en-US" sz="900" b="1" dirty="0">
                <a:latin typeface="メイリオ" pitchFamily="50" charset="-128"/>
                <a:ea typeface="メイリオ" pitchFamily="50" charset="-128"/>
              </a:rPr>
              <a:t>保証メニュー</a:t>
            </a:r>
            <a:endParaRPr lang="en-US" altLang="ja-JP" sz="900" b="1"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任意期間、任意</a:t>
            </a:r>
            <a:r>
              <a:rPr lang="en-US" altLang="ja-JP" sz="900" dirty="0">
                <a:latin typeface="メイリオ" pitchFamily="50" charset="-128"/>
                <a:ea typeface="メイリオ" pitchFamily="50" charset="-128"/>
              </a:rPr>
              <a:t>IMP</a:t>
            </a:r>
            <a:r>
              <a:rPr lang="ja-JP" altLang="en-US" sz="900" dirty="0" err="1">
                <a:latin typeface="メイリオ" pitchFamily="50" charset="-128"/>
                <a:ea typeface="メイリオ" pitchFamily="50" charset="-128"/>
              </a:rPr>
              <a:t>にて</a:t>
            </a:r>
            <a:r>
              <a:rPr lang="ja-JP" altLang="en-US" sz="900" dirty="0">
                <a:latin typeface="メイリオ" pitchFamily="50" charset="-128"/>
                <a:ea typeface="メイリオ" pitchFamily="50" charset="-128"/>
              </a:rPr>
              <a:t>お申し込み可能です。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お申し込みの前に、ご希望される掲出期間の在庫をお問い合わせください。</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通常</a:t>
            </a:r>
            <a:r>
              <a:rPr lang="en-US" altLang="ja-JP" sz="900" dirty="0">
                <a:latin typeface="メイリオ" pitchFamily="50" charset="-128"/>
                <a:ea typeface="メイリオ" pitchFamily="50" charset="-128"/>
              </a:rPr>
              <a:t>2</a:t>
            </a:r>
            <a:r>
              <a:rPr lang="ja-JP" altLang="en-US" sz="900" dirty="0">
                <a:latin typeface="メイリオ" pitchFamily="50" charset="-128"/>
                <a:ea typeface="メイリオ" pitchFamily="50" charset="-128"/>
              </a:rPr>
              <a:t>営業日以内に最大在庫をご回答いたします。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地域ターゲティング、時間指定配信も対応可能です。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完全な均等配信にはなりません。また、掲出しない日時が発生する場合があります。</a:t>
            </a:r>
            <a:endParaRPr lang="en-US" altLang="ja-JP" sz="900" dirty="0">
              <a:latin typeface="メイリオ" pitchFamily="50" charset="-128"/>
              <a:ea typeface="メイリオ" pitchFamily="50" charset="-128"/>
            </a:endParaRPr>
          </a:p>
          <a:p>
            <a:endParaRPr lang="en-US" altLang="ja-JP" sz="900" dirty="0">
              <a:latin typeface="メイリオ" pitchFamily="50" charset="-128"/>
              <a:ea typeface="メイリオ" pitchFamily="50" charset="-128"/>
            </a:endParaRPr>
          </a:p>
          <a:p>
            <a:r>
              <a:rPr lang="ja-JP" altLang="en-US" sz="900" b="1" dirty="0">
                <a:latin typeface="メイリオ" pitchFamily="50" charset="-128"/>
                <a:ea typeface="メイリオ" pitchFamily="50" charset="-128"/>
              </a:rPr>
              <a:t>● </a:t>
            </a:r>
            <a:r>
              <a:rPr lang="en-US" altLang="ja-JP" sz="900" b="1" dirty="0">
                <a:latin typeface="メイリオ" pitchFamily="50" charset="-128"/>
                <a:ea typeface="メイリオ" pitchFamily="50" charset="-128"/>
              </a:rPr>
              <a:t>CPC</a:t>
            </a:r>
            <a:r>
              <a:rPr lang="ja-JP" altLang="en-US" sz="900" b="1" dirty="0">
                <a:latin typeface="メイリオ" pitchFamily="50" charset="-128"/>
                <a:ea typeface="メイリオ" pitchFamily="50" charset="-128"/>
              </a:rPr>
              <a:t>保証メニュー</a:t>
            </a:r>
            <a:endParaRPr lang="en-US" altLang="ja-JP" sz="900" b="1" dirty="0">
              <a:latin typeface="メイリオ" pitchFamily="50" charset="-128"/>
              <a:ea typeface="メイリオ" pitchFamily="50" charset="-128"/>
            </a:endParaRPr>
          </a:p>
          <a:p>
            <a:r>
              <a:rPr lang="en-US" altLang="ja-JP" sz="900" dirty="0">
                <a:latin typeface="メイリオ" pitchFamily="50" charset="-128"/>
                <a:ea typeface="メイリオ" pitchFamily="50" charset="-128"/>
              </a:rPr>
              <a:t>728x90px</a:t>
            </a:r>
            <a:r>
              <a:rPr lang="ja-JP" altLang="en-US" sz="900" dirty="0">
                <a:latin typeface="メイリオ" pitchFamily="50" charset="-128"/>
                <a:ea typeface="メイリオ" pitchFamily="50" charset="-128"/>
              </a:rPr>
              <a:t>および</a:t>
            </a:r>
            <a:r>
              <a:rPr lang="en-US" altLang="ja-JP" sz="900" dirty="0">
                <a:latin typeface="メイリオ" pitchFamily="50" charset="-128"/>
                <a:ea typeface="メイリオ" pitchFamily="50" charset="-128"/>
              </a:rPr>
              <a:t>300x250px</a:t>
            </a:r>
            <a:r>
              <a:rPr lang="ja-JP" altLang="en-US" sz="900" dirty="0">
                <a:latin typeface="メイリオ" pitchFamily="50" charset="-128"/>
                <a:ea typeface="メイリオ" pitchFamily="50" charset="-128"/>
              </a:rPr>
              <a:t>のクリエイティブをご用意ください。</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バナー＆テキストではテキストクリエイティブも必要です。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可能な限り各サイズで複数クリエイティブのご用意をお願いします。</a:t>
            </a:r>
          </a:p>
          <a:p>
            <a:r>
              <a:rPr lang="ja-JP" altLang="en-US" sz="900" dirty="0">
                <a:latin typeface="メイリオ" pitchFamily="50" charset="-128"/>
                <a:ea typeface="メイリオ" pitchFamily="50" charset="-128"/>
              </a:rPr>
              <a:t>掲載枠の指定、同載排他はできません。</a:t>
            </a:r>
            <a:endParaRPr lang="en-US" altLang="ja-JP" sz="900" dirty="0">
              <a:latin typeface="メイリオ" pitchFamily="50" charset="-128"/>
              <a:ea typeface="メイリオ" pitchFamily="50" charset="-128"/>
            </a:endParaRPr>
          </a:p>
        </p:txBody>
      </p:sp>
    </p:spTree>
    <p:extLst>
      <p:ext uri="{BB962C8B-B14F-4D97-AF65-F5344CB8AC3E}">
        <p14:creationId xmlns:p14="http://schemas.microsoft.com/office/powerpoint/2010/main" val="4138381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6800" y="303879"/>
            <a:ext cx="9360000" cy="481016"/>
          </a:xfrm>
        </p:spPr>
        <p:txBody>
          <a:bodyPr/>
          <a:lstStyle/>
          <a:p>
            <a:r>
              <a:rPr lang="en-US" altLang="ja-JP" dirty="0">
                <a:cs typeface="VL Pゴシック" pitchFamily="50" charset="-128"/>
              </a:rPr>
              <a:t>OSDN</a:t>
            </a:r>
            <a:r>
              <a:rPr lang="ja-JP" altLang="en-US" dirty="0">
                <a:cs typeface="VL Pゴシック" pitchFamily="50" charset="-128"/>
              </a:rPr>
              <a:t>（オーエスディーエヌ）広告メニュー</a:t>
            </a:r>
          </a:p>
        </p:txBody>
      </p:sp>
      <p:sp>
        <p:nvSpPr>
          <p:cNvPr id="3" name="コンテンツ プレースホルダ 2"/>
          <p:cNvSpPr>
            <a:spLocks noGrp="1"/>
          </p:cNvSpPr>
          <p:nvPr>
            <p:ph idx="1"/>
          </p:nvPr>
        </p:nvSpPr>
        <p:spPr/>
        <p:txBody>
          <a:bodyPr/>
          <a:lstStyle/>
          <a:p>
            <a:endParaRPr lang="en-US" altLang="ja-JP" dirty="0">
              <a:cs typeface="VL Pゴシック" pitchFamily="50" charset="-128"/>
            </a:endParaRPr>
          </a:p>
          <a:p>
            <a:endParaRPr lang="ja-JP" altLang="en-US" dirty="0">
              <a:cs typeface="VL Pゴシック" pitchFamily="50" charset="-128"/>
            </a:endParaRPr>
          </a:p>
        </p:txBody>
      </p:sp>
      <p:sp>
        <p:nvSpPr>
          <p:cNvPr id="36" name="テキスト ボックス 35"/>
          <p:cNvSpPr txBox="1"/>
          <p:nvPr/>
        </p:nvSpPr>
        <p:spPr bwMode="auto">
          <a:xfrm>
            <a:off x="148845" y="6329383"/>
            <a:ext cx="3651962" cy="246221"/>
          </a:xfrm>
          <a:prstGeom prst="rect">
            <a:avLst/>
          </a:prstGeom>
          <a:noFill/>
          <a:ln w="9525">
            <a:noFill/>
            <a:miter lim="800000"/>
            <a:headEnd/>
            <a:tailEnd/>
          </a:ln>
        </p:spPr>
        <p:txBody>
          <a:bodyPr wrap="none">
            <a:spAutoFit/>
          </a:bodyPr>
          <a:lstStyle/>
          <a:p>
            <a:pPr marL="182563" indent="-182563">
              <a:defRPr/>
            </a:pPr>
            <a:r>
              <a:rPr lang="ja-JP" altLang="en-US" sz="1000">
                <a:solidFill>
                  <a:schemeClr val="tx1">
                    <a:lumMod val="85000"/>
                    <a:lumOff val="15000"/>
                  </a:schemeClr>
                </a:solidFill>
                <a:latin typeface="メイリオ" pitchFamily="50" charset="-128"/>
                <a:ea typeface="メイリオ" pitchFamily="50" charset="-128"/>
                <a:cs typeface="VL Pゴシック" pitchFamily="50" charset="-128"/>
              </a:rPr>
              <a:t>ご不明な点は、</a:t>
            </a:r>
            <a:r>
              <a:rPr lang="en-US" altLang="ja-JP" sz="1000">
                <a:solidFill>
                  <a:schemeClr val="tx1">
                    <a:lumMod val="85000"/>
                    <a:lumOff val="15000"/>
                  </a:schemeClr>
                </a:solidFill>
                <a:latin typeface="メイリオ" pitchFamily="50" charset="-128"/>
                <a:ea typeface="メイリオ" pitchFamily="50" charset="-128"/>
                <a:cs typeface="VL Pゴシック" pitchFamily="50" charset="-128"/>
                <a:hlinkClick r:id="rId3"/>
              </a:rPr>
              <a:t>sales@osdn.jp</a:t>
            </a:r>
            <a:r>
              <a:rPr lang="ja-JP" altLang="en-US" sz="1000" dirty="0" err="1">
                <a:solidFill>
                  <a:schemeClr val="tx1">
                    <a:lumMod val="85000"/>
                    <a:lumOff val="15000"/>
                  </a:schemeClr>
                </a:solidFill>
                <a:latin typeface="メイリオ" pitchFamily="50" charset="-128"/>
                <a:ea typeface="メイリオ" pitchFamily="50" charset="-128"/>
                <a:cs typeface="VL Pゴシック" pitchFamily="50" charset="-128"/>
              </a:rPr>
              <a:t>まで</a:t>
            </a:r>
            <a:r>
              <a:rPr lang="ja-JP" altLang="en-US" sz="1000">
                <a:solidFill>
                  <a:schemeClr val="tx1">
                    <a:lumMod val="85000"/>
                    <a:lumOff val="15000"/>
                  </a:schemeClr>
                </a:solidFill>
                <a:latin typeface="メイリオ" pitchFamily="50" charset="-128"/>
                <a:ea typeface="メイリオ" pitchFamily="50" charset="-128"/>
                <a:cs typeface="VL Pゴシック" pitchFamily="50" charset="-128"/>
              </a:rPr>
              <a:t>お問い合わせください。</a:t>
            </a:r>
            <a:endParaRPr lang="ja-JP" altLang="en-US" sz="1000" dirty="0">
              <a:solidFill>
                <a:schemeClr val="tx1">
                  <a:lumMod val="85000"/>
                  <a:lumOff val="15000"/>
                </a:schemeClr>
              </a:solidFill>
              <a:latin typeface="メイリオ" pitchFamily="50" charset="-128"/>
              <a:ea typeface="メイリオ" pitchFamily="50" charset="-128"/>
              <a:cs typeface="VL Pゴシック" pitchFamily="50" charset="-128"/>
            </a:endParaRPr>
          </a:p>
        </p:txBody>
      </p:sp>
      <p:sp>
        <p:nvSpPr>
          <p:cNvPr id="53" name="スライド番号プレースホルダ 52"/>
          <p:cNvSpPr>
            <a:spLocks noGrp="1"/>
          </p:cNvSpPr>
          <p:nvPr>
            <p:ph type="sldNum" sz="quarter" idx="10"/>
          </p:nvPr>
        </p:nvSpPr>
        <p:spPr/>
        <p:txBody>
          <a:bodyPr/>
          <a:lstStyle/>
          <a:p>
            <a:fld id="{5CBB9E85-79B7-4733-8294-1A471ACA4573}" type="slidenum">
              <a:rPr lang="ja-JP" altLang="en-US" smtClean="0">
                <a:latin typeface="メイリオ" pitchFamily="50" charset="-128"/>
                <a:ea typeface="メイリオ" pitchFamily="50" charset="-128"/>
                <a:cs typeface="VL Pゴシック" pitchFamily="50" charset="-128"/>
              </a:rPr>
              <a:pPr/>
              <a:t>3</a:t>
            </a:fld>
            <a:endParaRPr lang="ja-JP" altLang="en-US">
              <a:latin typeface="メイリオ" pitchFamily="50" charset="-128"/>
              <a:ea typeface="メイリオ" pitchFamily="50" charset="-128"/>
              <a:cs typeface="VL Pゴシック" pitchFamily="50" charset="-128"/>
            </a:endParaRPr>
          </a:p>
        </p:txBody>
      </p:sp>
      <p:sp>
        <p:nvSpPr>
          <p:cNvPr id="16" name="テキスト ボックス 15"/>
          <p:cNvSpPr txBox="1"/>
          <p:nvPr/>
        </p:nvSpPr>
        <p:spPr bwMode="auto">
          <a:xfrm>
            <a:off x="1603944" y="4797152"/>
            <a:ext cx="2081609" cy="729605"/>
          </a:xfrm>
          <a:prstGeom prst="rect">
            <a:avLst/>
          </a:prstGeom>
          <a:noFill/>
          <a:ln w="9525">
            <a:noFill/>
            <a:miter lim="800000"/>
            <a:headEnd/>
            <a:tailEnd/>
          </a:ln>
        </p:spPr>
        <p:txBody>
          <a:bodyPr wrap="square" rtlCol="0">
            <a:noAutofit/>
          </a:bodyPr>
          <a:lstStyle/>
          <a:p>
            <a:r>
              <a:rPr lang="ja-JP" altLang="en-US" sz="900" b="1" dirty="0">
                <a:latin typeface="メイリオ" pitchFamily="50" charset="-128"/>
                <a:ea typeface="メイリオ" pitchFamily="50" charset="-128"/>
                <a:cs typeface="VL Pゴシック" pitchFamily="50" charset="-128"/>
              </a:rPr>
              <a:t>ダウンロード（掲載面）</a:t>
            </a:r>
            <a:endParaRPr lang="en-US" altLang="ja-JP" sz="900" b="1" dirty="0">
              <a:latin typeface="メイリオ" pitchFamily="50" charset="-128"/>
              <a:ea typeface="メイリオ" pitchFamily="50" charset="-128"/>
              <a:cs typeface="VL Pゴシック" pitchFamily="50" charset="-128"/>
            </a:endParaRPr>
          </a:p>
          <a:p>
            <a:r>
              <a:rPr lang="ja-JP" altLang="en-US" sz="900" dirty="0">
                <a:latin typeface="メイリオ" pitchFamily="50" charset="-128"/>
                <a:ea typeface="メイリオ" pitchFamily="50" charset="-128"/>
                <a:cs typeface="VL Pゴシック" pitchFamily="50" charset="-128"/>
              </a:rPr>
              <a:t>各種ソフトウェアのダウンロード時のページです。</a:t>
            </a:r>
            <a:endParaRPr lang="en-US" altLang="ja-JP" sz="900" dirty="0">
              <a:latin typeface="メイリオ" pitchFamily="50" charset="-128"/>
              <a:ea typeface="メイリオ" pitchFamily="50" charset="-128"/>
              <a:cs typeface="VL Pゴシック" pitchFamily="50" charset="-128"/>
            </a:endParaRPr>
          </a:p>
        </p:txBody>
      </p:sp>
      <p:sp>
        <p:nvSpPr>
          <p:cNvPr id="18" name="テキスト ボックス 17"/>
          <p:cNvSpPr txBox="1"/>
          <p:nvPr/>
        </p:nvSpPr>
        <p:spPr bwMode="auto">
          <a:xfrm>
            <a:off x="196280" y="207690"/>
            <a:ext cx="2448272" cy="216024"/>
          </a:xfrm>
          <a:prstGeom prst="rect">
            <a:avLst/>
          </a:prstGeom>
          <a:noFill/>
          <a:ln w="9525">
            <a:noFill/>
            <a:miter lim="800000"/>
            <a:headEnd/>
            <a:tailEnd/>
          </a:ln>
        </p:spPr>
        <p:txBody>
          <a:bodyPr wrap="none" rtlCol="0" anchor="t">
            <a:noAutofit/>
          </a:bodyPr>
          <a:lstStyle/>
          <a:p>
            <a:r>
              <a:rPr lang="en-US" altLang="ja-JP" sz="900" dirty="0">
                <a:latin typeface="メイリオ"/>
                <a:ea typeface="メイリオ"/>
              </a:rPr>
              <a:t>2020/7/1</a:t>
            </a:r>
            <a:r>
              <a:rPr lang="ja-JP" altLang="en-US" sz="900">
                <a:latin typeface="メイリオ"/>
                <a:ea typeface="メイリオ"/>
              </a:rPr>
              <a:t>～</a:t>
            </a:r>
            <a:r>
              <a:rPr lang="en-US" altLang="ja-JP" sz="900" dirty="0">
                <a:latin typeface="メイリオ"/>
                <a:ea typeface="メイリオ"/>
              </a:rPr>
              <a:t>2020/12/31</a:t>
            </a:r>
          </a:p>
        </p:txBody>
      </p:sp>
      <p:sp>
        <p:nvSpPr>
          <p:cNvPr id="19" name="テキスト ボックス 18"/>
          <p:cNvSpPr txBox="1"/>
          <p:nvPr/>
        </p:nvSpPr>
        <p:spPr bwMode="auto">
          <a:xfrm>
            <a:off x="4189142" y="2348879"/>
            <a:ext cx="4252664" cy="2952328"/>
          </a:xfrm>
          <a:prstGeom prst="rect">
            <a:avLst/>
          </a:prstGeom>
          <a:noFill/>
          <a:ln w="9525">
            <a:noFill/>
            <a:miter lim="800000"/>
            <a:headEnd/>
            <a:tailEnd/>
          </a:ln>
        </p:spPr>
        <p:txBody>
          <a:bodyPr wrap="square" rtlCol="0">
            <a:noAutofit/>
          </a:bodyPr>
          <a:lstStyle/>
          <a:p>
            <a:r>
              <a:rPr lang="ja-JP" altLang="en-US" sz="900" b="1" dirty="0">
                <a:latin typeface="メイリオ" pitchFamily="50" charset="-128"/>
                <a:ea typeface="メイリオ" pitchFamily="50" charset="-128"/>
              </a:rPr>
              <a:t>●掲載開始日は任意</a:t>
            </a:r>
            <a:endParaRPr lang="en-US" altLang="ja-JP" sz="900" b="1"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掲載開始日は曜日問わず任意に設定可能です。</a:t>
            </a:r>
            <a:endParaRPr lang="en-US" altLang="ja-JP" sz="900" dirty="0">
              <a:latin typeface="メイリオ" pitchFamily="50" charset="-128"/>
              <a:ea typeface="メイリオ" pitchFamily="50" charset="-128"/>
            </a:endParaRPr>
          </a:p>
          <a:p>
            <a:endParaRPr lang="en-US" altLang="ja-JP" sz="900" b="1" dirty="0">
              <a:latin typeface="メイリオ" pitchFamily="50" charset="-128"/>
              <a:ea typeface="メイリオ" pitchFamily="50" charset="-128"/>
            </a:endParaRPr>
          </a:p>
          <a:p>
            <a:r>
              <a:rPr lang="ja-JP" altLang="en-US" sz="900" b="1" dirty="0">
                <a:latin typeface="メイリオ" pitchFamily="50" charset="-128"/>
                <a:ea typeface="メイリオ" pitchFamily="50" charset="-128"/>
              </a:rPr>
              <a:t>●複数クリエイティブ可、第三者配信可、他媒体誘導可</a:t>
            </a:r>
            <a:endParaRPr lang="en-US" altLang="ja-JP" sz="900" b="1"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クリエイティイブは</a:t>
            </a:r>
            <a:r>
              <a:rPr lang="en-US" altLang="ja-JP" sz="900" dirty="0">
                <a:latin typeface="メイリオ" pitchFamily="50" charset="-128"/>
                <a:ea typeface="メイリオ" pitchFamily="50" charset="-128"/>
              </a:rPr>
              <a:t>5</a:t>
            </a:r>
            <a:r>
              <a:rPr lang="ja-JP" altLang="en-US" sz="900" dirty="0" err="1">
                <a:latin typeface="メイリオ" pitchFamily="50" charset="-128"/>
                <a:ea typeface="メイリオ" pitchFamily="50" charset="-128"/>
              </a:rPr>
              <a:t>つまで</a:t>
            </a:r>
            <a:r>
              <a:rPr lang="ja-JP" altLang="en-US" sz="900" dirty="0">
                <a:latin typeface="メイリオ" pitchFamily="50" charset="-128"/>
                <a:ea typeface="メイリオ" pitchFamily="50" charset="-128"/>
              </a:rPr>
              <a:t>掲載可能です。標準で最適化配信を行います。</a:t>
            </a:r>
            <a:endParaRPr lang="en-US" altLang="ja-JP" sz="900" dirty="0">
              <a:latin typeface="メイリオ" pitchFamily="50" charset="-128"/>
              <a:ea typeface="メイリオ" pitchFamily="50" charset="-128"/>
            </a:endParaRPr>
          </a:p>
          <a:p>
            <a:r>
              <a:rPr lang="en-US" altLang="ja-JP" sz="900" dirty="0">
                <a:latin typeface="メイリオ" pitchFamily="50" charset="-128"/>
                <a:ea typeface="メイリオ" pitchFamily="50" charset="-128"/>
              </a:rPr>
              <a:t>5</a:t>
            </a:r>
            <a:r>
              <a:rPr lang="ja-JP" altLang="en-US" sz="900" dirty="0">
                <a:latin typeface="メイリオ" pitchFamily="50" charset="-128"/>
                <a:ea typeface="メイリオ" pitchFamily="50" charset="-128"/>
              </a:rPr>
              <a:t>つ以上必要な場合や均等配信等が必要な場合はご相談ください。</a:t>
            </a:r>
            <a:endParaRPr lang="en-US" altLang="ja-JP" sz="900" dirty="0">
              <a:latin typeface="メイリオ" pitchFamily="50" charset="-128"/>
              <a:ea typeface="メイリオ" pitchFamily="50" charset="-128"/>
            </a:endParaRPr>
          </a:p>
          <a:p>
            <a:endParaRPr lang="en-US" altLang="ja-JP" sz="900" b="1" dirty="0">
              <a:latin typeface="メイリオ" pitchFamily="50" charset="-128"/>
              <a:ea typeface="メイリオ" pitchFamily="50" charset="-128"/>
            </a:endParaRPr>
          </a:p>
          <a:p>
            <a:r>
              <a:rPr lang="ja-JP" altLang="en-US" sz="900" b="1" dirty="0">
                <a:latin typeface="メイリオ" pitchFamily="50" charset="-128"/>
                <a:ea typeface="メイリオ" pitchFamily="50" charset="-128"/>
              </a:rPr>
              <a:t>●</a:t>
            </a:r>
            <a:r>
              <a:rPr lang="en-US" altLang="ja-JP" sz="900" b="1" dirty="0">
                <a:latin typeface="メイリオ" pitchFamily="50" charset="-128"/>
                <a:ea typeface="メイリオ" pitchFamily="50" charset="-128"/>
              </a:rPr>
              <a:t>IMP</a:t>
            </a:r>
            <a:r>
              <a:rPr lang="ja-JP" altLang="en-US" sz="900" b="1" dirty="0">
                <a:latin typeface="メイリオ" pitchFamily="50" charset="-128"/>
                <a:ea typeface="メイリオ" pitchFamily="50" charset="-128"/>
              </a:rPr>
              <a:t>保証メニュー</a:t>
            </a:r>
            <a:endParaRPr lang="en-US" altLang="ja-JP" sz="900" b="1"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任意期間、任意</a:t>
            </a:r>
            <a:r>
              <a:rPr lang="en-US" altLang="ja-JP" sz="900" dirty="0">
                <a:latin typeface="メイリオ" pitchFamily="50" charset="-128"/>
                <a:ea typeface="メイリオ" pitchFamily="50" charset="-128"/>
              </a:rPr>
              <a:t>IMP</a:t>
            </a:r>
            <a:r>
              <a:rPr lang="ja-JP" altLang="en-US" sz="900" dirty="0" err="1">
                <a:latin typeface="メイリオ" pitchFamily="50" charset="-128"/>
                <a:ea typeface="メイリオ" pitchFamily="50" charset="-128"/>
              </a:rPr>
              <a:t>にて</a:t>
            </a:r>
            <a:r>
              <a:rPr lang="ja-JP" altLang="en-US" sz="900" dirty="0">
                <a:latin typeface="メイリオ" pitchFamily="50" charset="-128"/>
                <a:ea typeface="メイリオ" pitchFamily="50" charset="-128"/>
              </a:rPr>
              <a:t>お申し込み可能です。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お申し込みの前に、ご希望される掲出期間の在庫をお問い合わせください。</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通常</a:t>
            </a:r>
            <a:r>
              <a:rPr lang="en-US" altLang="ja-JP" sz="900" dirty="0">
                <a:latin typeface="メイリオ" pitchFamily="50" charset="-128"/>
                <a:ea typeface="メイリオ" pitchFamily="50" charset="-128"/>
              </a:rPr>
              <a:t>2</a:t>
            </a:r>
            <a:r>
              <a:rPr lang="ja-JP" altLang="en-US" sz="900" dirty="0">
                <a:latin typeface="メイリオ" pitchFamily="50" charset="-128"/>
                <a:ea typeface="メイリオ" pitchFamily="50" charset="-128"/>
              </a:rPr>
              <a:t>営業日以内に最大在庫をご回答いたします。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地域ターゲティング、時間指定配信も対応可能です。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完全な均等配信にはなりません。また、掲出しない日時が発生する場合があります。</a:t>
            </a:r>
            <a:endParaRPr lang="en-US" altLang="ja-JP" sz="900" dirty="0">
              <a:latin typeface="メイリオ" pitchFamily="50" charset="-128"/>
              <a:ea typeface="メイリオ" pitchFamily="50" charset="-128"/>
            </a:endParaRPr>
          </a:p>
          <a:p>
            <a:endParaRPr lang="en-US" altLang="ja-JP" sz="900" dirty="0">
              <a:latin typeface="メイリオ" pitchFamily="50" charset="-128"/>
              <a:ea typeface="メイリオ" pitchFamily="50" charset="-128"/>
            </a:endParaRPr>
          </a:p>
          <a:p>
            <a:r>
              <a:rPr lang="ja-JP" altLang="en-US" sz="900" b="1" dirty="0">
                <a:latin typeface="メイリオ" pitchFamily="50" charset="-128"/>
                <a:ea typeface="メイリオ" pitchFamily="50" charset="-128"/>
              </a:rPr>
              <a:t>● </a:t>
            </a:r>
            <a:r>
              <a:rPr lang="en-US" altLang="ja-JP" sz="900" b="1" dirty="0">
                <a:latin typeface="メイリオ" pitchFamily="50" charset="-128"/>
                <a:ea typeface="メイリオ" pitchFamily="50" charset="-128"/>
              </a:rPr>
              <a:t>CPC</a:t>
            </a:r>
            <a:r>
              <a:rPr lang="ja-JP" altLang="en-US" sz="900" b="1" dirty="0">
                <a:latin typeface="メイリオ" pitchFamily="50" charset="-128"/>
                <a:ea typeface="メイリオ" pitchFamily="50" charset="-128"/>
              </a:rPr>
              <a:t>保証メニュー</a:t>
            </a:r>
            <a:endParaRPr lang="en-US" altLang="ja-JP" sz="900" b="1" dirty="0">
              <a:latin typeface="メイリオ" pitchFamily="50" charset="-128"/>
              <a:ea typeface="メイリオ" pitchFamily="50" charset="-128"/>
            </a:endParaRPr>
          </a:p>
          <a:p>
            <a:r>
              <a:rPr lang="en-US" altLang="ja-JP" sz="900" dirty="0">
                <a:latin typeface="メイリオ" pitchFamily="50" charset="-128"/>
                <a:ea typeface="メイリオ" pitchFamily="50" charset="-128"/>
              </a:rPr>
              <a:t>728x90px</a:t>
            </a:r>
            <a:r>
              <a:rPr lang="ja-JP" altLang="en-US" sz="900" dirty="0">
                <a:latin typeface="メイリオ" pitchFamily="50" charset="-128"/>
                <a:ea typeface="メイリオ" pitchFamily="50" charset="-128"/>
              </a:rPr>
              <a:t>および</a:t>
            </a:r>
            <a:r>
              <a:rPr lang="en-US" altLang="ja-JP" sz="900" dirty="0">
                <a:latin typeface="メイリオ" pitchFamily="50" charset="-128"/>
                <a:ea typeface="メイリオ" pitchFamily="50" charset="-128"/>
              </a:rPr>
              <a:t>300x250px</a:t>
            </a:r>
            <a:r>
              <a:rPr lang="ja-JP" altLang="en-US" sz="900" dirty="0">
                <a:latin typeface="メイリオ" pitchFamily="50" charset="-128"/>
                <a:ea typeface="メイリオ" pitchFamily="50" charset="-128"/>
              </a:rPr>
              <a:t>のクリエイティブをご用意ください。</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バナー＆テキストではテキストクリエイティブも必要です。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可能な限り各サイズで複数クリエイティブのご用意をお願いします。</a:t>
            </a:r>
          </a:p>
          <a:p>
            <a:r>
              <a:rPr lang="ja-JP" altLang="en-US" sz="900" dirty="0">
                <a:latin typeface="メイリオ" pitchFamily="50" charset="-128"/>
                <a:ea typeface="メイリオ" pitchFamily="50" charset="-128"/>
              </a:rPr>
              <a:t>掲載枠の指定、同載排他はできません。</a:t>
            </a:r>
            <a:endParaRPr lang="en-US" altLang="ja-JP" sz="900" dirty="0">
              <a:latin typeface="メイリオ" pitchFamily="50" charset="-128"/>
              <a:ea typeface="メイリオ"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739437634"/>
              </p:ext>
            </p:extLst>
          </p:nvPr>
        </p:nvGraphicFramePr>
        <p:xfrm>
          <a:off x="272480" y="847024"/>
          <a:ext cx="9379150" cy="793800"/>
        </p:xfrm>
        <a:graphic>
          <a:graphicData uri="http://schemas.openxmlformats.org/drawingml/2006/table">
            <a:tbl>
              <a:tblPr firstRow="1">
                <a:tableStyleId>{00A15C55-8517-42AA-B614-E9B94910E393}</a:tableStyleId>
              </a:tblPr>
              <a:tblGrid>
                <a:gridCol w="531300">
                  <a:extLst>
                    <a:ext uri="{9D8B030D-6E8A-4147-A177-3AD203B41FA5}">
                      <a16:colId xmlns:a16="http://schemas.microsoft.com/office/drawing/2014/main" val="20000"/>
                    </a:ext>
                  </a:extLst>
                </a:gridCol>
                <a:gridCol w="1769550">
                  <a:extLst>
                    <a:ext uri="{9D8B030D-6E8A-4147-A177-3AD203B41FA5}">
                      <a16:colId xmlns:a16="http://schemas.microsoft.com/office/drawing/2014/main" val="20001"/>
                    </a:ext>
                  </a:extLst>
                </a:gridCol>
                <a:gridCol w="658300">
                  <a:extLst>
                    <a:ext uri="{9D8B030D-6E8A-4147-A177-3AD203B41FA5}">
                      <a16:colId xmlns:a16="http://schemas.microsoft.com/office/drawing/2014/main" val="20002"/>
                    </a:ext>
                  </a:extLst>
                </a:gridCol>
                <a:gridCol w="931350">
                  <a:extLst>
                    <a:ext uri="{9D8B030D-6E8A-4147-A177-3AD203B41FA5}">
                      <a16:colId xmlns:a16="http://schemas.microsoft.com/office/drawing/2014/main" val="20003"/>
                    </a:ext>
                  </a:extLst>
                </a:gridCol>
                <a:gridCol w="531300">
                  <a:extLst>
                    <a:ext uri="{9D8B030D-6E8A-4147-A177-3AD203B41FA5}">
                      <a16:colId xmlns:a16="http://schemas.microsoft.com/office/drawing/2014/main" val="20004"/>
                    </a:ext>
                  </a:extLst>
                </a:gridCol>
                <a:gridCol w="769425">
                  <a:extLst>
                    <a:ext uri="{9D8B030D-6E8A-4147-A177-3AD203B41FA5}">
                      <a16:colId xmlns:a16="http://schemas.microsoft.com/office/drawing/2014/main" val="20005"/>
                    </a:ext>
                  </a:extLst>
                </a:gridCol>
                <a:gridCol w="602738">
                  <a:extLst>
                    <a:ext uri="{9D8B030D-6E8A-4147-A177-3AD203B41FA5}">
                      <a16:colId xmlns:a16="http://schemas.microsoft.com/office/drawing/2014/main" val="20006"/>
                    </a:ext>
                  </a:extLst>
                </a:gridCol>
                <a:gridCol w="628137">
                  <a:extLst>
                    <a:ext uri="{9D8B030D-6E8A-4147-A177-3AD203B41FA5}">
                      <a16:colId xmlns:a16="http://schemas.microsoft.com/office/drawing/2014/main" val="20007"/>
                    </a:ext>
                  </a:extLst>
                </a:gridCol>
                <a:gridCol w="658300">
                  <a:extLst>
                    <a:ext uri="{9D8B030D-6E8A-4147-A177-3AD203B41FA5}">
                      <a16:colId xmlns:a16="http://schemas.microsoft.com/office/drawing/2014/main" val="20008"/>
                    </a:ext>
                  </a:extLst>
                </a:gridCol>
                <a:gridCol w="645600">
                  <a:extLst>
                    <a:ext uri="{9D8B030D-6E8A-4147-A177-3AD203B41FA5}">
                      <a16:colId xmlns:a16="http://schemas.microsoft.com/office/drawing/2014/main" val="20009"/>
                    </a:ext>
                  </a:extLst>
                </a:gridCol>
                <a:gridCol w="1174238">
                  <a:extLst>
                    <a:ext uri="{9D8B030D-6E8A-4147-A177-3AD203B41FA5}">
                      <a16:colId xmlns:a16="http://schemas.microsoft.com/office/drawing/2014/main" val="20010"/>
                    </a:ext>
                  </a:extLst>
                </a:gridCol>
                <a:gridCol w="478912">
                  <a:extLst>
                    <a:ext uri="{9D8B030D-6E8A-4147-A177-3AD203B41FA5}">
                      <a16:colId xmlns:a16="http://schemas.microsoft.com/office/drawing/2014/main" val="20011"/>
                    </a:ext>
                  </a:extLst>
                </a:gridCol>
              </a:tblGrid>
              <a:tr h="121391">
                <a:tc>
                  <a:txBody>
                    <a:bodyPr/>
                    <a:lstStyle/>
                    <a:p>
                      <a:pPr algn="ctr" rtl="0" fontAlgn="ctr"/>
                      <a:r>
                        <a:rPr lang="ja-JP" altLang="en-US" sz="900" u="none" strike="noStrike" dirty="0">
                          <a:effectLst/>
                          <a:latin typeface="メイリオ" pitchFamily="50" charset="-128"/>
                          <a:ea typeface="メイリオ" pitchFamily="50" charset="-128"/>
                        </a:rPr>
                        <a:t>タイプ</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a:solidFill>
                            <a:schemeClr val="lt1"/>
                          </a:solidFill>
                          <a:effectLst/>
                          <a:latin typeface="メイリオ" pitchFamily="50" charset="-128"/>
                          <a:ea typeface="メイリオ" pitchFamily="50" charset="-128"/>
                        </a:rPr>
                        <a:t>メニュー</a:t>
                      </a:r>
                      <a:r>
                        <a:rPr lang="ja-JP" altLang="en-US" sz="900" b="1" i="0" u="none" strike="noStrike" dirty="0">
                          <a:solidFill>
                            <a:srgbClr val="FFFFFF"/>
                          </a:solidFill>
                          <a:effectLst/>
                          <a:latin typeface="メイリオ" pitchFamily="50" charset="-128"/>
                          <a:ea typeface="メイリオ" pitchFamily="50" charset="-128"/>
                        </a:rPr>
                        <a:t>名</a:t>
                      </a: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料金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gridSpan="2">
                  <a:txBody>
                    <a:bodyPr/>
                    <a:lstStyle/>
                    <a:p>
                      <a:pPr algn="ctr" rtl="0" fontAlgn="ctr"/>
                      <a:r>
                        <a:rPr lang="zh-TW" altLang="en-US" sz="900" u="none" strike="noStrike" dirty="0">
                          <a:effectLst/>
                          <a:latin typeface="メイリオ" pitchFamily="50" charset="-128"/>
                          <a:ea typeface="メイリオ" pitchFamily="50" charset="-128"/>
                        </a:rPr>
                        <a:t>掲載面</a:t>
                      </a:r>
                      <a:r>
                        <a:rPr lang="ja-JP" altLang="en-US" sz="900" b="1" i="0" u="none" strike="noStrike" dirty="0">
                          <a:solidFill>
                            <a:srgbClr val="FFFFFF"/>
                          </a:solidFill>
                          <a:effectLst/>
                          <a:latin typeface="メイリオ" pitchFamily="50" charset="-128"/>
                          <a:ea typeface="メイリオ" pitchFamily="50" charset="-128"/>
                        </a:rPr>
                        <a:t>・枠</a:t>
                      </a:r>
                      <a:endParaRPr lang="zh-TW"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hMerge="1">
                  <a:txBody>
                    <a:bodyPr/>
                    <a:lstStyle/>
                    <a:p>
                      <a:pPr algn="ctr" rtl="0" fontAlgn="ct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b="1" i="0" u="none" strike="noStrike" dirty="0">
                          <a:solidFill>
                            <a:srgbClr val="FFFFFF"/>
                          </a:solidFill>
                          <a:effectLst/>
                          <a:latin typeface="メイリオ" pitchFamily="50" charset="-128"/>
                          <a:ea typeface="メイリオ" pitchFamily="50" charset="-128"/>
                        </a:rPr>
                        <a:t>数量</a:t>
                      </a: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期間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b="1" i="0" u="none" strike="noStrike" dirty="0">
                          <a:solidFill>
                            <a:srgbClr val="FFFFFF"/>
                          </a:solidFill>
                          <a:effectLst/>
                          <a:latin typeface="メイリオ" pitchFamily="50" charset="-128"/>
                          <a:ea typeface="メイリオ" pitchFamily="50" charset="-128"/>
                        </a:rPr>
                        <a:t>単価</a:t>
                      </a:r>
                      <a:endParaRPr 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想定</a:t>
                      </a:r>
                      <a:r>
                        <a:rPr lang="en-US" sz="900" u="none" strike="noStrike" dirty="0">
                          <a:effectLst/>
                          <a:latin typeface="メイリオ" pitchFamily="50" charset="-128"/>
                          <a:ea typeface="メイリオ" pitchFamily="50" charset="-128"/>
                        </a:rPr>
                        <a:t>CTR   </a:t>
                      </a:r>
                      <a:endParaRPr 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掲出方法   </a:t>
                      </a:r>
                      <a:endParaRPr lang="ja-JP" alt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サイズ（</a:t>
                      </a:r>
                      <a:r>
                        <a:rPr lang="en-US" sz="900" u="none" strike="noStrike" dirty="0">
                          <a:effectLst/>
                          <a:latin typeface="メイリオ" pitchFamily="50" charset="-128"/>
                          <a:ea typeface="メイリオ" pitchFamily="50" charset="-128"/>
                        </a:rPr>
                        <a:t>W×H）   </a:t>
                      </a:r>
                      <a:endParaRPr lang="en-US" sz="900" b="1" i="0" u="none" strike="noStrike" dirty="0">
                        <a:solidFill>
                          <a:srgbClr val="FFFFFF"/>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a:effectLst/>
                          <a:latin typeface="メイリオ" pitchFamily="50" charset="-128"/>
                          <a:ea typeface="メイリオ" pitchFamily="50" charset="-128"/>
                        </a:rPr>
                        <a:t>容量  </a:t>
                      </a:r>
                      <a:endParaRPr lang="ja-JP" altLang="en-US" sz="900" b="1" i="0" u="none" strike="noStrike">
                        <a:solidFill>
                          <a:srgbClr val="FFFFFF"/>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0"/>
                  </a:ext>
                </a:extLst>
              </a:tr>
              <a:tr h="128582">
                <a:tc>
                  <a:txBody>
                    <a:bodyPr/>
                    <a:lstStyle/>
                    <a:p>
                      <a:pPr>
                        <a:buNone/>
                      </a:pPr>
                      <a:endParaRPr kumimoji="1" lang="en-US" altLang="ja-JP"/>
                    </a:p>
                  </a:txBody>
                  <a:tcPr marL="0" marR="0" marT="0" marB="0" horzOverflow="overflow"/>
                </a:tc>
                <a:tc>
                  <a:txBody>
                    <a:bodyPr/>
                    <a:lstStyle/>
                    <a:p>
                      <a:pPr algn="l" rtl="0" fontAlgn="ctr"/>
                      <a:r>
                        <a:rPr lang="en-US" altLang="ja-JP" sz="900" u="none" strike="noStrike" dirty="0">
                          <a:effectLst/>
                          <a:latin typeface="メイリオ" pitchFamily="50" charset="-128"/>
                          <a:ea typeface="メイリオ" pitchFamily="50" charset="-128"/>
                        </a:rPr>
                        <a:t>IMP</a:t>
                      </a:r>
                      <a:r>
                        <a:rPr lang="ja-JP" altLang="en-US" sz="900" u="none" strike="noStrike" dirty="0">
                          <a:effectLst/>
                          <a:latin typeface="メイリオ" pitchFamily="50" charset="-128"/>
                          <a:ea typeface="メイリオ" pitchFamily="50" charset="-128"/>
                        </a:rPr>
                        <a:t>保証</a:t>
                      </a:r>
                      <a:r>
                        <a:rPr lang="en-US" altLang="ja-JP" sz="900" u="none" strike="noStrike" dirty="0">
                          <a:effectLst/>
                          <a:latin typeface="メイリオ" pitchFamily="50" charset="-128"/>
                          <a:ea typeface="メイリオ" pitchFamily="50" charset="-128"/>
                        </a:rPr>
                        <a:t>640x480</a:t>
                      </a:r>
                      <a:r>
                        <a:rPr lang="ja-JP" altLang="en-US" sz="900" u="none" strike="noStrike" dirty="0">
                          <a:effectLst/>
                          <a:latin typeface="メイリオ" pitchFamily="50" charset="-128"/>
                          <a:ea typeface="メイリオ" pitchFamily="50" charset="-128"/>
                        </a:rPr>
                        <a:t>バナー</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pitchFamily="50" charset="-128"/>
                          <a:ea typeface="メイリオ" pitchFamily="50" charset="-128"/>
                        </a:rPr>
                        <a:t>¥480,000</a:t>
                      </a:r>
                      <a:endParaRPr lang="en-US" altLang="ja-JP" sz="900" b="1"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ダウンロード</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a:effectLst/>
                          <a:latin typeface="メイリオ"/>
                          <a:ea typeface="メイリオ"/>
                        </a:rPr>
                        <a:t>①　</a:t>
                      </a:r>
                      <a:endParaRPr lang="ja-JP" altLang="en-US" sz="900" b="0" i="0" u="none" strike="noStrike">
                        <a:solidFill>
                          <a:srgbClr val="000000"/>
                        </a:solidFill>
                        <a:effectLst/>
                        <a:latin typeface="メイリオ"/>
                        <a:ea typeface="メイリオ"/>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rPr>
                        <a:t>20</a:t>
                      </a:r>
                      <a:r>
                        <a:rPr lang="ja-JP" altLang="en-US" sz="900" u="none" strike="noStrike" dirty="0">
                          <a:effectLst/>
                          <a:latin typeface="メイリオ" pitchFamily="50" charset="-128"/>
                          <a:ea typeface="メイリオ" pitchFamily="50" charset="-128"/>
                        </a:rPr>
                        <a:t>万</a:t>
                      </a:r>
                      <a:r>
                        <a:rPr lang="en-US" sz="900" u="none" strike="noStrike" dirty="0">
                          <a:effectLst/>
                          <a:latin typeface="メイリオ" pitchFamily="50" charset="-128"/>
                          <a:ea typeface="メイリオ" pitchFamily="50" charset="-128"/>
                        </a:rPr>
                        <a:t>IMP</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a:effectLst/>
                          <a:latin typeface="メイリオ"/>
                          <a:ea typeface="メイリオ"/>
                        </a:rPr>
                        <a:t>4週間想定</a:t>
                      </a:r>
                      <a:endParaRPr lang="ja-JP" altLang="en-US" sz="900" b="0" i="0" u="none" strike="noStrike">
                        <a:solidFill>
                          <a:srgbClr val="000000"/>
                        </a:solidFill>
                        <a:effectLst/>
                        <a:latin typeface="メイリオ"/>
                        <a:ea typeface="メイリオ"/>
                      </a:endParaRPr>
                    </a:p>
                  </a:txBody>
                  <a:tcPr marL="18000" marR="18000" marT="18000" marB="18000" anchor="ctr"/>
                </a:tc>
                <a:tc>
                  <a:txBody>
                    <a:bodyPr/>
                    <a:lstStyle/>
                    <a:p>
                      <a:pPr algn="r" rtl="0" fontAlgn="ctr"/>
                      <a:r>
                        <a:rPr lang="en-US" altLang="ja-JP" sz="900" b="0" u="none" strike="noStrike" dirty="0">
                          <a:effectLst/>
                          <a:latin typeface="メイリオ" pitchFamily="50" charset="-128"/>
                          <a:ea typeface="メイリオ" pitchFamily="50" charset="-128"/>
                        </a:rPr>
                        <a:t>¥2.40</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0.60%</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ローテ</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640x480px</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500KB</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4"/>
                  </a:ext>
                </a:extLst>
              </a:tr>
              <a:tr h="128582">
                <a:tc rowSpan="2">
                  <a:txBody>
                    <a:bodyPr/>
                    <a:lstStyle/>
                    <a:p>
                      <a:pPr algn="ctr" rtl="0" fontAlgn="ctr"/>
                      <a:r>
                        <a:rPr lang="ja-JP" altLang="en-US" sz="900" u="none" strike="noStrike" dirty="0">
                          <a:effectLst/>
                          <a:latin typeface="メイリオ" pitchFamily="50" charset="-128"/>
                          <a:ea typeface="メイリオ" pitchFamily="50" charset="-128"/>
                        </a:rPr>
                        <a:t>クリック</a:t>
                      </a:r>
                      <a:endParaRPr lang="en-US" altLang="ja-JP" sz="900" u="none" strike="noStrike" dirty="0">
                        <a:effectLst/>
                        <a:latin typeface="メイリオ" pitchFamily="50" charset="-128"/>
                        <a:ea typeface="メイリオ" pitchFamily="50" charset="-128"/>
                      </a:endParaRPr>
                    </a:p>
                    <a:p>
                      <a:pPr algn="ctr" rtl="0" fontAlgn="ctr"/>
                      <a:r>
                        <a:rPr lang="ja-JP" altLang="en-US" sz="900" u="none" strike="noStrike" dirty="0">
                          <a:effectLst/>
                          <a:latin typeface="メイリオ" pitchFamily="50" charset="-128"/>
                          <a:ea typeface="メイリオ" pitchFamily="50" charset="-128"/>
                        </a:rPr>
                        <a:t>保証</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l" rtl="0" fontAlgn="ctr"/>
                      <a:r>
                        <a:rPr lang="en-US" sz="900" u="none" strike="noStrike" dirty="0">
                          <a:effectLst/>
                          <a:latin typeface="メイリオ" pitchFamily="50" charset="-128"/>
                          <a:ea typeface="メイリオ" pitchFamily="50" charset="-128"/>
                        </a:rPr>
                        <a:t>CPC</a:t>
                      </a:r>
                      <a:r>
                        <a:rPr lang="ja-JP" altLang="en-US" sz="900" u="none" strike="noStrike" dirty="0">
                          <a:effectLst/>
                          <a:latin typeface="メイリオ" pitchFamily="50" charset="-128"/>
                          <a:ea typeface="メイリオ" pitchFamily="50" charset="-128"/>
                        </a:rPr>
                        <a:t>保証バナー</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pitchFamily="50" charset="-128"/>
                          <a:ea typeface="メイリオ" pitchFamily="50" charset="-128"/>
                        </a:rPr>
                        <a:t>¥200,000</a:t>
                      </a:r>
                      <a:endParaRPr lang="en-US" altLang="ja-JP" sz="900" b="1"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全面・任意枠</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ー　</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rPr>
                        <a:t>500</a:t>
                      </a:r>
                      <a:r>
                        <a:rPr lang="ja-JP" altLang="en-US" sz="900" u="none" strike="noStrike" dirty="0">
                          <a:effectLst/>
                          <a:latin typeface="メイリオ" pitchFamily="50" charset="-128"/>
                          <a:ea typeface="メイリオ" pitchFamily="50" charset="-128"/>
                        </a:rPr>
                        <a:t>クリック</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週間以上</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0" u="none" strike="noStrike" dirty="0">
                          <a:effectLst/>
                          <a:latin typeface="メイリオ" pitchFamily="50" charset="-128"/>
                          <a:ea typeface="メイリオ" pitchFamily="50" charset="-128"/>
                        </a:rPr>
                        <a:t>¥400</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b="0" i="0" u="none" strike="noStrike" dirty="0">
                          <a:solidFill>
                            <a:schemeClr val="dk1"/>
                          </a:solidFill>
                          <a:effectLst/>
                          <a:latin typeface="メイリオ" pitchFamily="50" charset="-128"/>
                          <a:ea typeface="メイリオ" pitchFamily="50" charset="-128"/>
                        </a:rPr>
                        <a:t>(CPC)</a:t>
                      </a: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ローテ</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バナー</a:t>
                      </a: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種</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5"/>
                  </a:ext>
                </a:extLst>
              </a:tr>
              <a:tr h="128582">
                <a:tc vMerge="1">
                  <a:txBody>
                    <a:bodyPr/>
                    <a:lstStyle/>
                    <a:p>
                      <a:endParaRPr kumimoji="1" lang="ja-JP" altLang="en-US" dirty="0"/>
                    </a:p>
                  </a:txBody>
                  <a:tcPr/>
                </a:tc>
                <a:tc>
                  <a:txBody>
                    <a:bodyPr/>
                    <a:lstStyle/>
                    <a:p>
                      <a:pPr algn="l" rtl="0" fontAlgn="ctr"/>
                      <a:r>
                        <a:rPr lang="en-US" altLang="ja-JP" sz="900" u="none" strike="noStrike" dirty="0">
                          <a:effectLst/>
                          <a:latin typeface="メイリオ" pitchFamily="50" charset="-128"/>
                          <a:ea typeface="メイリオ" pitchFamily="50" charset="-128"/>
                        </a:rPr>
                        <a:t>CPC</a:t>
                      </a:r>
                      <a:r>
                        <a:rPr lang="ja-JP" altLang="en-US" sz="900" u="none" strike="noStrike" dirty="0">
                          <a:effectLst/>
                          <a:latin typeface="メイリオ" pitchFamily="50" charset="-128"/>
                          <a:ea typeface="メイリオ" pitchFamily="50" charset="-128"/>
                        </a:rPr>
                        <a:t>保証バナー＆テキスト</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b="1" u="none" strike="noStrike" dirty="0">
                          <a:effectLst/>
                          <a:latin typeface="メイリオ" pitchFamily="50" charset="-128"/>
                          <a:ea typeface="メイリオ" pitchFamily="50" charset="-128"/>
                        </a:rPr>
                        <a:t>¥150,000</a:t>
                      </a:r>
                      <a:endParaRPr lang="en-US" altLang="ja-JP" sz="900" b="1"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全面・任意枠</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ー　</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r" rtl="0" fontAlgn="ctr"/>
                      <a:r>
                        <a:rPr lang="en-US" altLang="ja-JP" sz="900" u="none" strike="noStrike" dirty="0">
                          <a:effectLst/>
                          <a:latin typeface="メイリオ" pitchFamily="50" charset="-128"/>
                          <a:ea typeface="メイリオ" pitchFamily="50" charset="-128"/>
                        </a:rPr>
                        <a:t>500</a:t>
                      </a:r>
                      <a:r>
                        <a:rPr lang="ja-JP" altLang="en-US" sz="900" u="none" strike="noStrike" dirty="0">
                          <a:effectLst/>
                          <a:latin typeface="メイリオ" pitchFamily="50" charset="-128"/>
                          <a:ea typeface="メイリオ" pitchFamily="50" charset="-128"/>
                        </a:rPr>
                        <a:t>クリック</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a:ea typeface="メイリオ"/>
                        </a:rPr>
                        <a:t>2</a:t>
                      </a:r>
                      <a:r>
                        <a:rPr lang="ja-JP" altLang="en-US" sz="900" u="none" strike="noStrike">
                          <a:effectLst/>
                          <a:latin typeface="メイリオ"/>
                          <a:ea typeface="メイリオ"/>
                        </a:rPr>
                        <a:t>週間以上</a:t>
                      </a:r>
                      <a:endParaRPr lang="ja-JP" altLang="en-US" sz="900" b="0" i="0" u="none" strike="noStrike">
                        <a:solidFill>
                          <a:srgbClr val="000000"/>
                        </a:solidFill>
                        <a:effectLst/>
                        <a:latin typeface="メイリオ"/>
                        <a:ea typeface="メイリオ"/>
                      </a:endParaRPr>
                    </a:p>
                  </a:txBody>
                  <a:tcPr marL="18000" marR="18000" marT="18000" marB="18000" anchor="ctr"/>
                </a:tc>
                <a:tc>
                  <a:txBody>
                    <a:bodyPr/>
                    <a:lstStyle/>
                    <a:p>
                      <a:pPr algn="r" rtl="0" fontAlgn="ctr"/>
                      <a:r>
                        <a:rPr lang="en-US" altLang="ja-JP" sz="900" b="0" u="none" strike="noStrike" dirty="0">
                          <a:effectLst/>
                          <a:latin typeface="メイリオ" pitchFamily="50" charset="-128"/>
                          <a:ea typeface="メイリオ" pitchFamily="50" charset="-128"/>
                        </a:rPr>
                        <a:t>¥300</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b="0" i="0" u="none" strike="noStrike" dirty="0">
                          <a:solidFill>
                            <a:schemeClr val="dk1"/>
                          </a:solidFill>
                          <a:effectLst/>
                          <a:latin typeface="メイリオ" pitchFamily="50" charset="-128"/>
                          <a:ea typeface="メイリオ" pitchFamily="50" charset="-128"/>
                        </a:rPr>
                        <a:t>(CPC)</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ローテ</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ja-JP" altLang="en-US" sz="900" u="none" strike="noStrike" dirty="0">
                          <a:effectLst/>
                          <a:latin typeface="メイリオ" pitchFamily="50" charset="-128"/>
                          <a:ea typeface="メイリオ" pitchFamily="50" charset="-128"/>
                        </a:rPr>
                        <a:t>バナー</a:t>
                      </a:r>
                      <a:r>
                        <a:rPr lang="en-US" altLang="ja-JP" sz="900" u="none" strike="noStrike" dirty="0">
                          <a:effectLst/>
                          <a:latin typeface="メイリオ" pitchFamily="50" charset="-128"/>
                          <a:ea typeface="メイリオ" pitchFamily="50" charset="-128"/>
                        </a:rPr>
                        <a:t>2</a:t>
                      </a:r>
                      <a:r>
                        <a:rPr lang="ja-JP" altLang="en-US" sz="900" u="none" strike="noStrike" dirty="0">
                          <a:effectLst/>
                          <a:latin typeface="メイリオ" pitchFamily="50" charset="-128"/>
                          <a:ea typeface="メイリオ" pitchFamily="50" charset="-128"/>
                        </a:rPr>
                        <a:t>種＋テキスト</a:t>
                      </a:r>
                      <a:endParaRPr lang="ja-JP" altLang="en-US"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tc>
                  <a:txBody>
                    <a:bodyPr/>
                    <a:lstStyle/>
                    <a:p>
                      <a:pPr algn="ctr" rtl="0" fontAlgn="ctr"/>
                      <a:r>
                        <a:rPr lang="en-US" altLang="ja-JP" sz="900" u="none" strike="noStrike" dirty="0">
                          <a:effectLst/>
                          <a:latin typeface="メイリオ" pitchFamily="50" charset="-128"/>
                          <a:ea typeface="メイリオ" pitchFamily="50" charset="-128"/>
                        </a:rPr>
                        <a:t>-</a:t>
                      </a:r>
                      <a:endParaRPr lang="en-US" altLang="ja-JP" sz="900" b="0" i="0" u="none" strike="noStrike" dirty="0">
                        <a:solidFill>
                          <a:srgbClr val="000000"/>
                        </a:solidFill>
                        <a:effectLst/>
                        <a:latin typeface="メイリオ" pitchFamily="50" charset="-128"/>
                        <a:ea typeface="メイリオ" pitchFamily="50" charset="-128"/>
                      </a:endParaRPr>
                    </a:p>
                  </a:txBody>
                  <a:tcPr marL="18000" marR="18000" marT="18000" marB="18000" anchor="ctr"/>
                </a:tc>
                <a:extLst>
                  <a:ext uri="{0D108BD9-81ED-4DB2-BD59-A6C34878D82A}">
                    <a16:rowId xmlns:a16="http://schemas.microsoft.com/office/drawing/2014/main" val="10006"/>
                  </a:ext>
                </a:extLst>
              </a:tr>
            </a:tbl>
          </a:graphicData>
        </a:graphic>
      </p:graphicFrame>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3054" y="2393879"/>
            <a:ext cx="2380953" cy="2250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正方形/長方形 23"/>
          <p:cNvSpPr/>
          <p:nvPr/>
        </p:nvSpPr>
        <p:spPr bwMode="auto">
          <a:xfrm>
            <a:off x="2105102" y="3330257"/>
            <a:ext cx="1513794" cy="1159811"/>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a:latin typeface="メイリオ"/>
                <a:ea typeface="メイリオ"/>
                <a:cs typeface="VL Pゴシック" pitchFamily="50" charset="-128"/>
              </a:rPr>
              <a:t>①</a:t>
            </a:r>
            <a:endParaRPr lang="ja-JP" altLang="en-US" sz="1400" b="1" dirty="0">
              <a:latin typeface="メイリオ" pitchFamily="50" charset="-128"/>
              <a:ea typeface="メイリオ" pitchFamily="50" charset="-128"/>
              <a:cs typeface="VL Pゴシック"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サイト概略</a:t>
            </a:r>
          </a:p>
        </p:txBody>
      </p:sp>
      <p:sp>
        <p:nvSpPr>
          <p:cNvPr id="11" name="コンテンツ プレースホルダ 10"/>
          <p:cNvSpPr>
            <a:spLocks noGrp="1"/>
          </p:cNvSpPr>
          <p:nvPr>
            <p:ph idx="1"/>
          </p:nvPr>
        </p:nvSpPr>
        <p:spPr>
          <a:xfrm>
            <a:off x="273000" y="3284984"/>
            <a:ext cx="9360000" cy="3024336"/>
          </a:xfrm>
        </p:spPr>
        <p:txBody>
          <a:bodyPr/>
          <a:lstStyle/>
          <a:p>
            <a:pPr lvl="1">
              <a:buNone/>
            </a:pPr>
            <a:r>
              <a:rPr lang="ja-JP" altLang="en-US" sz="1400" b="1" dirty="0"/>
              <a:t>時間帯別アクセス数</a:t>
            </a:r>
          </a:p>
          <a:p>
            <a:pPr lvl="1">
              <a:buNone/>
            </a:pPr>
            <a:endParaRPr lang="en-US" altLang="ja-JP" sz="1400" dirty="0"/>
          </a:p>
          <a:p>
            <a:pPr lvl="1">
              <a:buNone/>
            </a:pPr>
            <a:endParaRPr lang="en-US" altLang="ja-JP" sz="1400" dirty="0"/>
          </a:p>
        </p:txBody>
      </p:sp>
      <p:sp>
        <p:nvSpPr>
          <p:cNvPr id="4" name="スライド番号プレースホルダ 3"/>
          <p:cNvSpPr>
            <a:spLocks noGrp="1"/>
          </p:cNvSpPr>
          <p:nvPr>
            <p:ph type="sldNum" sz="quarter" idx="10"/>
          </p:nvPr>
        </p:nvSpPr>
        <p:spPr/>
        <p:txBody>
          <a:bodyPr/>
          <a:lstStyle/>
          <a:p>
            <a:fld id="{5CBB9E85-79B7-4733-8294-1A471ACA4573}" type="slidenum">
              <a:rPr lang="ja-JP" altLang="en-US" smtClean="0"/>
              <a:pPr/>
              <a:t>4</a:t>
            </a:fld>
            <a:endParaRPr lang="ja-JP" altLang="en-US"/>
          </a:p>
        </p:txBody>
      </p:sp>
      <p:graphicFrame>
        <p:nvGraphicFramePr>
          <p:cNvPr id="17" name="コンテンツ プレースホルダ 5"/>
          <p:cNvGraphicFramePr>
            <a:graphicFrameLocks/>
          </p:cNvGraphicFramePr>
          <p:nvPr>
            <p:extLst>
              <p:ext uri="{D42A27DB-BD31-4B8C-83A1-F6EECF244321}">
                <p14:modId xmlns:p14="http://schemas.microsoft.com/office/powerpoint/2010/main" val="2038098383"/>
              </p:ext>
            </p:extLst>
          </p:nvPr>
        </p:nvGraphicFramePr>
        <p:xfrm>
          <a:off x="219522" y="836712"/>
          <a:ext cx="9413998" cy="2371680"/>
        </p:xfrm>
        <a:graphic>
          <a:graphicData uri="http://schemas.openxmlformats.org/drawingml/2006/table">
            <a:tbl>
              <a:tblPr firstRow="1">
                <a:tableStyleId>{00A15C55-8517-42AA-B614-E9B94910E393}</a:tableStyleId>
              </a:tblPr>
              <a:tblGrid>
                <a:gridCol w="1722787">
                  <a:extLst>
                    <a:ext uri="{9D8B030D-6E8A-4147-A177-3AD203B41FA5}">
                      <a16:colId xmlns:a16="http://schemas.microsoft.com/office/drawing/2014/main" val="20000"/>
                    </a:ext>
                  </a:extLst>
                </a:gridCol>
                <a:gridCol w="996748">
                  <a:extLst>
                    <a:ext uri="{9D8B030D-6E8A-4147-A177-3AD203B41FA5}">
                      <a16:colId xmlns:a16="http://schemas.microsoft.com/office/drawing/2014/main" val="20001"/>
                    </a:ext>
                  </a:extLst>
                </a:gridCol>
                <a:gridCol w="1684836">
                  <a:extLst>
                    <a:ext uri="{9D8B030D-6E8A-4147-A177-3AD203B41FA5}">
                      <a16:colId xmlns:a16="http://schemas.microsoft.com/office/drawing/2014/main" val="20002"/>
                    </a:ext>
                  </a:extLst>
                </a:gridCol>
                <a:gridCol w="1413893">
                  <a:extLst>
                    <a:ext uri="{9D8B030D-6E8A-4147-A177-3AD203B41FA5}">
                      <a16:colId xmlns:a16="http://schemas.microsoft.com/office/drawing/2014/main" val="20003"/>
                    </a:ext>
                  </a:extLst>
                </a:gridCol>
                <a:gridCol w="2308570">
                  <a:extLst>
                    <a:ext uri="{9D8B030D-6E8A-4147-A177-3AD203B41FA5}">
                      <a16:colId xmlns:a16="http://schemas.microsoft.com/office/drawing/2014/main" val="20004"/>
                    </a:ext>
                  </a:extLst>
                </a:gridCol>
                <a:gridCol w="1287164">
                  <a:extLst>
                    <a:ext uri="{9D8B030D-6E8A-4147-A177-3AD203B41FA5}">
                      <a16:colId xmlns:a16="http://schemas.microsoft.com/office/drawing/2014/main" val="20005"/>
                    </a:ext>
                  </a:extLst>
                </a:gridCol>
              </a:tblGrid>
              <a:tr h="225551">
                <a:tc>
                  <a:txBody>
                    <a:bodyPr/>
                    <a:lstStyle/>
                    <a:p>
                      <a:pPr algn="l" fontAlgn="ctr"/>
                      <a:r>
                        <a:rPr lang="ja-JP" altLang="en-US" sz="1100" u="none" strike="noStrike" dirty="0">
                          <a:latin typeface="メイリオ" pitchFamily="50" charset="-128"/>
                          <a:ea typeface="メイリオ" pitchFamily="50" charset="-128"/>
                        </a:rPr>
                        <a:t>サイト</a:t>
                      </a:r>
                      <a:endParaRPr lang="ja-JP" altLang="en-US" sz="1100" b="1" i="0" u="none" strike="noStrike" dirty="0">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a:latin typeface="メイリオ" pitchFamily="50" charset="-128"/>
                          <a:ea typeface="メイリオ" pitchFamily="50" charset="-128"/>
                        </a:rPr>
                        <a:t>掲載面</a:t>
                      </a:r>
                      <a:endParaRPr lang="ja-JP" altLang="en-US" sz="1100" b="1" i="0" u="none" strike="noStrike">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a:latin typeface="メイリオ" pitchFamily="50" charset="-128"/>
                          <a:ea typeface="メイリオ" pitchFamily="50" charset="-128"/>
                        </a:rPr>
                        <a:t>主なユーザー像</a:t>
                      </a:r>
                      <a:endParaRPr lang="ja-JP" altLang="en-US" sz="1100" b="1" i="0" u="none" strike="noStrike">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a:latin typeface="メイリオ" pitchFamily="50" charset="-128"/>
                          <a:ea typeface="メイリオ" pitchFamily="50" charset="-128"/>
                        </a:rPr>
                        <a:t>視聴者態度</a:t>
                      </a:r>
                      <a:endParaRPr lang="ja-JP" altLang="en-US" sz="1100" b="1" i="0" u="none" strike="noStrike">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dirty="0">
                          <a:latin typeface="メイリオ" pitchFamily="50" charset="-128"/>
                          <a:ea typeface="メイリオ" pitchFamily="50" charset="-128"/>
                        </a:rPr>
                        <a:t>マッチしやすい案件の方向性</a:t>
                      </a:r>
                      <a:endParaRPr lang="ja-JP" altLang="en-US" sz="1100" b="1" i="0" u="none" strike="noStrike" dirty="0">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dirty="0">
                          <a:latin typeface="メイリオ" pitchFamily="50" charset="-128"/>
                          <a:ea typeface="メイリオ" pitchFamily="50" charset="-128"/>
                        </a:rPr>
                        <a:t>例</a:t>
                      </a:r>
                      <a:endParaRPr lang="ja-JP" altLang="en-US" sz="1100" b="1" i="0" u="none" strike="noStrike" dirty="0">
                        <a:solidFill>
                          <a:srgbClr val="000000"/>
                        </a:solidFill>
                        <a:latin typeface="メイリオ" pitchFamily="50" charset="-128"/>
                        <a:ea typeface="メイリオ" pitchFamily="50" charset="-128"/>
                      </a:endParaRPr>
                    </a:p>
                  </a:txBody>
                  <a:tcPr marL="36558" marR="36558" marT="36000" marB="36000" anchor="ctr"/>
                </a:tc>
                <a:extLst>
                  <a:ext uri="{0D108BD9-81ED-4DB2-BD59-A6C34878D82A}">
                    <a16:rowId xmlns:a16="http://schemas.microsoft.com/office/drawing/2014/main" val="10000"/>
                  </a:ext>
                </a:extLst>
              </a:tr>
              <a:tr h="541120">
                <a:tc rowSpan="2">
                  <a:txBody>
                    <a:bodyPr/>
                    <a:lstStyle/>
                    <a:p>
                      <a:pPr algn="l" fontAlgn="ctr"/>
                      <a:r>
                        <a:rPr lang="ja-JP" altLang="en-US" sz="1100" u="none" strike="noStrike" dirty="0">
                          <a:latin typeface="メイリオ" pitchFamily="50" charset="-128"/>
                          <a:ea typeface="メイリオ" pitchFamily="50" charset="-128"/>
                        </a:rPr>
                        <a:t>スラド</a:t>
                      </a:r>
                      <a:endParaRPr lang="ja-JP" altLang="en-US" sz="1100" b="0" i="0" u="none" strike="noStrike" dirty="0">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a:latin typeface="メイリオ" pitchFamily="50" charset="-128"/>
                          <a:ea typeface="メイリオ" pitchFamily="50" charset="-128"/>
                        </a:rPr>
                        <a:t>インデックス</a:t>
                      </a:r>
                      <a:endParaRPr lang="ja-JP" altLang="en-US" sz="1100" b="0" i="0" u="none" strike="noStrike">
                        <a:solidFill>
                          <a:srgbClr val="000000"/>
                        </a:solidFill>
                        <a:latin typeface="メイリオ" pitchFamily="50" charset="-128"/>
                        <a:ea typeface="メイリオ" pitchFamily="50" charset="-128"/>
                      </a:endParaRPr>
                    </a:p>
                  </a:txBody>
                  <a:tcPr marL="36558" marR="36558" marT="36000" marB="36000" anchor="ctr"/>
                </a:tc>
                <a:tc rowSpan="2">
                  <a:txBody>
                    <a:bodyPr/>
                    <a:lstStyle/>
                    <a:p>
                      <a:pPr algn="l" fontAlgn="ctr"/>
                      <a:r>
                        <a:rPr lang="en-US" altLang="ja-JP" sz="1100" u="none" strike="noStrike">
                          <a:latin typeface="メイリオ" pitchFamily="50" charset="-128"/>
                          <a:ea typeface="メイリオ" pitchFamily="50" charset="-128"/>
                        </a:rPr>
                        <a:t>Linux/UNIX</a:t>
                      </a:r>
                      <a:r>
                        <a:rPr lang="ja-JP" altLang="en-US" sz="1100" u="none" strike="noStrike">
                          <a:latin typeface="メイリオ" pitchFamily="50" charset="-128"/>
                          <a:ea typeface="メイリオ" pitchFamily="50" charset="-128"/>
                        </a:rPr>
                        <a:t>系技術者、</a:t>
                      </a:r>
                      <a:endParaRPr lang="en-US" altLang="ja-JP" sz="1100" u="none" strike="noStrike">
                        <a:latin typeface="メイリオ" pitchFamily="50" charset="-128"/>
                        <a:ea typeface="メイリオ" pitchFamily="50" charset="-128"/>
                      </a:endParaRPr>
                    </a:p>
                    <a:p>
                      <a:pPr algn="l" fontAlgn="ctr"/>
                      <a:r>
                        <a:rPr lang="ja-JP" altLang="en-US" sz="1100" u="none" strike="noStrike">
                          <a:latin typeface="メイリオ" pitchFamily="50" charset="-128"/>
                          <a:ea typeface="メイリオ" pitchFamily="50" charset="-128"/>
                        </a:rPr>
                        <a:t>研究者、</a:t>
                      </a:r>
                      <a:r>
                        <a:rPr lang="en-US" altLang="ja-JP" sz="1100" u="none" strike="noStrike">
                          <a:latin typeface="メイリオ" pitchFamily="50" charset="-128"/>
                          <a:ea typeface="メイリオ" pitchFamily="50" charset="-128"/>
                        </a:rPr>
                        <a:t>Apple</a:t>
                      </a:r>
                      <a:r>
                        <a:rPr lang="ja-JP" altLang="en-US" sz="1100" u="none" strike="noStrike">
                          <a:latin typeface="メイリオ" pitchFamily="50" charset="-128"/>
                          <a:ea typeface="メイリオ" pitchFamily="50" charset="-128"/>
                        </a:rPr>
                        <a:t>ファン、</a:t>
                      </a:r>
                      <a:endParaRPr lang="en-US" altLang="ja-JP" sz="1100" u="none" strike="noStrike">
                        <a:latin typeface="メイリオ" pitchFamily="50" charset="-128"/>
                        <a:ea typeface="メイリオ" pitchFamily="50" charset="-128"/>
                      </a:endParaRPr>
                    </a:p>
                    <a:p>
                      <a:pPr algn="l" fontAlgn="ctr"/>
                      <a:r>
                        <a:rPr lang="ja-JP" altLang="en-US" sz="1100" u="none" strike="noStrike">
                          <a:latin typeface="メイリオ" pitchFamily="50" charset="-128"/>
                          <a:ea typeface="メイリオ" pitchFamily="50" charset="-128"/>
                        </a:rPr>
                        <a:t>インフラ系</a:t>
                      </a:r>
                      <a:r>
                        <a:rPr lang="en-US" altLang="ja-JP" sz="1100" u="none" strike="noStrike">
                          <a:latin typeface="メイリオ" pitchFamily="50" charset="-128"/>
                          <a:ea typeface="メイリオ" pitchFamily="50" charset="-128"/>
                        </a:rPr>
                        <a:t>SE/PM</a:t>
                      </a:r>
                      <a:r>
                        <a:rPr lang="ja-JP" altLang="en-US" sz="1100" u="none" strike="noStrike">
                          <a:latin typeface="メイリオ" pitchFamily="50" charset="-128"/>
                          <a:ea typeface="メイリオ" pitchFamily="50" charset="-128"/>
                        </a:rPr>
                        <a:t>、</a:t>
                      </a:r>
                      <a:endParaRPr lang="en-US" altLang="ja-JP" sz="1100" u="none" strike="noStrike">
                        <a:latin typeface="メイリオ" pitchFamily="50" charset="-128"/>
                        <a:ea typeface="メイリオ" pitchFamily="50" charset="-128"/>
                      </a:endParaRPr>
                    </a:p>
                    <a:p>
                      <a:pPr algn="l" fontAlgn="ctr"/>
                      <a:r>
                        <a:rPr lang="ja-JP" altLang="en-US" sz="1100" u="none" strike="noStrike">
                          <a:latin typeface="メイリオ" pitchFamily="50" charset="-128"/>
                          <a:ea typeface="メイリオ" pitchFamily="50" charset="-128"/>
                        </a:rPr>
                        <a:t>サイト</a:t>
                      </a:r>
                      <a:r>
                        <a:rPr lang="en-US" altLang="ja-JP" sz="1100" u="none" strike="noStrike">
                          <a:latin typeface="メイリオ" pitchFamily="50" charset="-128"/>
                          <a:ea typeface="メイリオ" pitchFamily="50" charset="-128"/>
                        </a:rPr>
                        <a:t>/</a:t>
                      </a:r>
                      <a:r>
                        <a:rPr lang="ja-JP" altLang="en-US" sz="1100" u="none" strike="noStrike">
                          <a:latin typeface="メイリオ" pitchFamily="50" charset="-128"/>
                          <a:ea typeface="メイリオ" pitchFamily="50" charset="-128"/>
                        </a:rPr>
                        <a:t>ブログ管理者</a:t>
                      </a:r>
                      <a:endParaRPr lang="ja-JP" altLang="en-US" sz="1100" b="0" i="0" u="none" strike="noStrike">
                        <a:solidFill>
                          <a:srgbClr val="000000"/>
                        </a:solidFill>
                        <a:latin typeface="メイリオ" pitchFamily="50" charset="-128"/>
                        <a:ea typeface="メイリオ" pitchFamily="50" charset="-128"/>
                      </a:endParaRPr>
                    </a:p>
                  </a:txBody>
                  <a:tcPr marL="36558" marR="36558" marT="36000" marB="36000" anchor="ctr"/>
                </a:tc>
                <a:tc rowSpan="2">
                  <a:txBody>
                    <a:bodyPr/>
                    <a:lstStyle/>
                    <a:p>
                      <a:pPr algn="ctr" fontAlgn="ctr"/>
                      <a:r>
                        <a:rPr lang="ja-JP" altLang="en-US" sz="1100" u="none" strike="noStrike" dirty="0">
                          <a:latin typeface="メイリオ" pitchFamily="50" charset="-128"/>
                          <a:ea typeface="メイリオ" pitchFamily="50" charset="-128"/>
                        </a:rPr>
                        <a:t>情報収集</a:t>
                      </a:r>
                      <a:br>
                        <a:rPr lang="ja-JP" altLang="en-US" sz="1100" u="none" strike="noStrike" dirty="0">
                          <a:latin typeface="メイリオ" pitchFamily="50" charset="-128"/>
                          <a:ea typeface="メイリオ" pitchFamily="50" charset="-128"/>
                        </a:rPr>
                      </a:br>
                      <a:r>
                        <a:rPr lang="ja-JP" altLang="en-US" sz="1100" u="none" strike="noStrike" dirty="0">
                          <a:latin typeface="メイリオ" pitchFamily="50" charset="-128"/>
                          <a:ea typeface="メイリオ" pitchFamily="50" charset="-128"/>
                        </a:rPr>
                        <a:t>議論</a:t>
                      </a:r>
                      <a:endParaRPr lang="en-US" altLang="ja-JP" sz="1100" u="none" strike="noStrike" dirty="0">
                        <a:latin typeface="メイリオ" pitchFamily="50" charset="-128"/>
                        <a:ea typeface="メイリオ" pitchFamily="50" charset="-128"/>
                      </a:endParaRPr>
                    </a:p>
                    <a:p>
                      <a:pPr algn="ctr" fontAlgn="ctr"/>
                      <a:r>
                        <a:rPr lang="ja-JP" altLang="en-US" sz="1100" u="none" strike="noStrike" dirty="0">
                          <a:latin typeface="メイリオ" pitchFamily="50" charset="-128"/>
                          <a:ea typeface="メイリオ" pitchFamily="50" charset="-128"/>
                        </a:rPr>
                        <a:t>学習</a:t>
                      </a:r>
                      <a:br>
                        <a:rPr lang="ja-JP" altLang="en-US" sz="1100" u="none" strike="noStrike" dirty="0">
                          <a:latin typeface="メイリオ" pitchFamily="50" charset="-128"/>
                          <a:ea typeface="メイリオ" pitchFamily="50" charset="-128"/>
                        </a:rPr>
                      </a:br>
                      <a:r>
                        <a:rPr lang="ja-JP" altLang="en-US" sz="1100" u="none" strike="noStrike" dirty="0">
                          <a:latin typeface="メイリオ" pitchFamily="50" charset="-128"/>
                          <a:ea typeface="メイリオ" pitchFamily="50" charset="-128"/>
                        </a:rPr>
                        <a:t>暇つぶし</a:t>
                      </a:r>
                      <a:endParaRPr lang="ja-JP" altLang="en-US" sz="1100" b="0" i="0" u="none" strike="noStrike" dirty="0">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dirty="0">
                          <a:latin typeface="メイリオ" pitchFamily="50" charset="-128"/>
                          <a:ea typeface="メイリオ" pitchFamily="50" charset="-128"/>
                        </a:rPr>
                        <a:t>情報鮮度が高いもの</a:t>
                      </a:r>
                      <a:endParaRPr lang="en-US" altLang="ja-JP" sz="1100" u="none" strike="noStrike" dirty="0">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dirty="0">
                          <a:latin typeface="メイリオ" pitchFamily="50" charset="-128"/>
                          <a:ea typeface="メイリオ" pitchFamily="50" charset="-128"/>
                        </a:rPr>
                        <a:t>セミナー募集</a:t>
                      </a:r>
                      <a:endParaRPr lang="en-US" altLang="ja-JP" sz="1100" u="none" strike="noStrike" dirty="0">
                        <a:latin typeface="メイリオ" pitchFamily="50" charset="-128"/>
                        <a:ea typeface="メイリオ" pitchFamily="50" charset="-128"/>
                      </a:endParaRPr>
                    </a:p>
                    <a:p>
                      <a:pPr algn="l" fontAlgn="ctr"/>
                      <a:r>
                        <a:rPr lang="ja-JP" altLang="en-US" sz="1100" u="none" strike="noStrike" dirty="0">
                          <a:latin typeface="メイリオ" pitchFamily="50" charset="-128"/>
                          <a:ea typeface="メイリオ" pitchFamily="50" charset="-128"/>
                        </a:rPr>
                        <a:t>新製品告知</a:t>
                      </a:r>
                      <a:endParaRPr lang="en-US" altLang="ja-JP" sz="1100" u="none" strike="noStrike" dirty="0">
                        <a:latin typeface="メイリオ" pitchFamily="50" charset="-128"/>
                        <a:ea typeface="メイリオ" pitchFamily="50" charset="-128"/>
                      </a:endParaRPr>
                    </a:p>
                    <a:p>
                      <a:pPr algn="l" fontAlgn="ctr"/>
                      <a:r>
                        <a:rPr lang="ja-JP" altLang="en-US" sz="1100" dirty="0"/>
                        <a:t>人材募集</a:t>
                      </a:r>
                      <a:endParaRPr lang="ja-JP" altLang="en-US" sz="1100" b="0" i="0" u="none" strike="noStrike" dirty="0">
                        <a:solidFill>
                          <a:srgbClr val="000000"/>
                        </a:solidFill>
                        <a:latin typeface="メイリオ" pitchFamily="50" charset="-128"/>
                        <a:ea typeface="メイリオ" pitchFamily="50" charset="-128"/>
                      </a:endParaRPr>
                    </a:p>
                  </a:txBody>
                  <a:tcPr marL="36558" marR="36558" marT="36000" marB="36000" anchor="ctr"/>
                </a:tc>
                <a:extLst>
                  <a:ext uri="{0D108BD9-81ED-4DB2-BD59-A6C34878D82A}">
                    <a16:rowId xmlns:a16="http://schemas.microsoft.com/office/drawing/2014/main" val="10001"/>
                  </a:ext>
                </a:extLst>
              </a:tr>
              <a:tr h="541120">
                <a:tc vMerge="1">
                  <a:txBody>
                    <a:bodyPr/>
                    <a:lstStyle/>
                    <a:p>
                      <a:pPr algn="l" fontAlgn="ctr"/>
                      <a:endParaRPr lang="ja-JP" altLang="en-US" sz="1100" b="0" i="0" u="none" strike="noStrike">
                        <a:solidFill>
                          <a:srgbClr val="000000"/>
                        </a:solidFill>
                        <a:latin typeface="ＭＳ Ｐゴシック"/>
                      </a:endParaRPr>
                    </a:p>
                  </a:txBody>
                  <a:tcPr marL="36558" marR="36558" marT="36000" marB="36000" anchor="ctr"/>
                </a:tc>
                <a:tc>
                  <a:txBody>
                    <a:bodyPr/>
                    <a:lstStyle/>
                    <a:p>
                      <a:pPr algn="l" fontAlgn="ctr"/>
                      <a:r>
                        <a:rPr lang="ja-JP" altLang="en-US" sz="1100" u="none" strike="noStrike">
                          <a:latin typeface="メイリオ" pitchFamily="50" charset="-128"/>
                          <a:ea typeface="メイリオ" pitchFamily="50" charset="-128"/>
                        </a:rPr>
                        <a:t>記事</a:t>
                      </a:r>
                      <a:endParaRPr lang="ja-JP" altLang="en-US" sz="1100" b="0" i="0" u="none" strike="noStrike">
                        <a:solidFill>
                          <a:srgbClr val="000000"/>
                        </a:solidFill>
                        <a:latin typeface="メイリオ" pitchFamily="50" charset="-128"/>
                        <a:ea typeface="メイリオ" pitchFamily="50" charset="-128"/>
                      </a:endParaRPr>
                    </a:p>
                  </a:txBody>
                  <a:tcPr marL="36558" marR="36558" marT="36000" marB="36000" anchor="ct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altLang="ja-JP" sz="1100" u="none" strike="noStrike" dirty="0">
                          <a:latin typeface="メイリオ" pitchFamily="50" charset="-128"/>
                          <a:ea typeface="メイリオ" pitchFamily="50" charset="-128"/>
                        </a:rPr>
                        <a:t>IT</a:t>
                      </a:r>
                      <a:r>
                        <a:rPr lang="ja-JP" altLang="en-US" sz="1100" u="none" strike="noStrike" dirty="0">
                          <a:latin typeface="メイリオ" pitchFamily="50" charset="-128"/>
                          <a:ea typeface="メイリオ" pitchFamily="50" charset="-128"/>
                        </a:rPr>
                        <a:t>リテラシを要求するもの</a:t>
                      </a:r>
                      <a:endParaRPr lang="en-US" altLang="ja-JP" sz="1100" u="none" strike="noStrike" dirty="0">
                        <a:latin typeface="メイリオ" pitchFamily="50" charset="-128"/>
                        <a:ea typeface="メイリオ" pitchFamily="50" charset="-128"/>
                      </a:endParaRPr>
                    </a:p>
                    <a:p>
                      <a:pPr algn="l" fontAlgn="ctr"/>
                      <a:r>
                        <a:rPr lang="ja-JP" altLang="en-US" sz="1100" u="none" strike="noStrike" dirty="0">
                          <a:latin typeface="メイリオ" pitchFamily="50" charset="-128"/>
                          <a:ea typeface="メイリオ" pitchFamily="50" charset="-128"/>
                        </a:rPr>
                        <a:t>（</a:t>
                      </a:r>
                      <a:r>
                        <a:rPr lang="en-US" altLang="ja-JP" sz="1100" u="none" strike="noStrike" dirty="0">
                          <a:latin typeface="メイリオ" pitchFamily="50" charset="-128"/>
                          <a:ea typeface="メイリオ" pitchFamily="50" charset="-128"/>
                        </a:rPr>
                        <a:t>IT</a:t>
                      </a:r>
                      <a:r>
                        <a:rPr lang="ja-JP" altLang="en-US" sz="1100" u="none" strike="noStrike" dirty="0">
                          <a:latin typeface="メイリオ" pitchFamily="50" charset="-128"/>
                          <a:ea typeface="メイリオ" pitchFamily="50" charset="-128"/>
                        </a:rPr>
                        <a:t>インフラ、サーバー管理等）</a:t>
                      </a:r>
                      <a:endParaRPr lang="en-US" altLang="ja-JP" sz="1100" u="none" strike="noStrike" dirty="0">
                        <a:latin typeface="メイリオ" pitchFamily="50" charset="-128"/>
                        <a:ea typeface="メイリオ" pitchFamily="50" charset="-128"/>
                      </a:endParaRPr>
                    </a:p>
                    <a:p>
                      <a:pPr algn="l" fontAlgn="ctr"/>
                      <a:r>
                        <a:rPr lang="ja-JP" altLang="en-US" sz="1100" u="none" strike="noStrike" dirty="0">
                          <a:latin typeface="メイリオ" pitchFamily="50" charset="-128"/>
                          <a:ea typeface="メイリオ" pitchFamily="50" charset="-128"/>
                        </a:rPr>
                        <a:t>知的好奇心をくすぐるもの</a:t>
                      </a:r>
                      <a:endParaRPr lang="en-US" altLang="ja-JP" sz="1100" u="none" strike="noStrike" dirty="0">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dirty="0">
                          <a:latin typeface="メイリオ" pitchFamily="50" charset="-128"/>
                          <a:ea typeface="メイリオ" pitchFamily="50" charset="-128"/>
                        </a:rPr>
                        <a:t>メリット認知</a:t>
                      </a:r>
                      <a:endParaRPr lang="en-US" altLang="ja-JP" sz="1100" u="none" strike="noStrike" dirty="0">
                        <a:latin typeface="メイリオ" pitchFamily="50" charset="-128"/>
                        <a:ea typeface="メイリオ" pitchFamily="50" charset="-128"/>
                      </a:endParaRPr>
                    </a:p>
                    <a:p>
                      <a:pPr algn="l" fontAlgn="ctr"/>
                      <a:r>
                        <a:rPr lang="ja-JP" altLang="en-US" sz="1100" u="none" strike="noStrike" dirty="0">
                          <a:latin typeface="メイリオ" pitchFamily="50" charset="-128"/>
                          <a:ea typeface="メイリオ" pitchFamily="50" charset="-128"/>
                        </a:rPr>
                        <a:t>解説誘導</a:t>
                      </a:r>
                      <a:endParaRPr lang="en-US" altLang="ja-JP" sz="1100" u="none" strike="noStrike" dirty="0">
                        <a:latin typeface="メイリオ" pitchFamily="50" charset="-128"/>
                        <a:ea typeface="メイリオ" pitchFamily="50" charset="-128"/>
                      </a:endParaRPr>
                    </a:p>
                  </a:txBody>
                  <a:tcPr marL="36558" marR="36558" marT="36000" marB="36000" anchor="ctr"/>
                </a:tc>
                <a:extLst>
                  <a:ext uri="{0D108BD9-81ED-4DB2-BD59-A6C34878D82A}">
                    <a16:rowId xmlns:a16="http://schemas.microsoft.com/office/drawing/2014/main" val="10002"/>
                  </a:ext>
                </a:extLst>
              </a:tr>
              <a:tr h="383336">
                <a:tc rowSpan="2">
                  <a:txBody>
                    <a:bodyPr/>
                    <a:lstStyle/>
                    <a:p>
                      <a:pPr algn="l" fontAlgn="ctr"/>
                      <a:r>
                        <a:rPr lang="en-US" altLang="ja-JP" sz="1100" b="0" i="0" u="none" strike="noStrike" dirty="0">
                          <a:solidFill>
                            <a:srgbClr val="000000"/>
                          </a:solidFill>
                          <a:latin typeface="メイリオ" pitchFamily="50" charset="-128"/>
                          <a:ea typeface="メイリオ" pitchFamily="50" charset="-128"/>
                        </a:rPr>
                        <a:t>OSDN</a:t>
                      </a:r>
                    </a:p>
                    <a:p>
                      <a:pPr algn="l" fontAlgn="ctr"/>
                      <a:r>
                        <a:rPr lang="ja-JP" altLang="en-US" sz="1100" b="0" i="0" u="none" strike="noStrike" dirty="0">
                          <a:solidFill>
                            <a:srgbClr val="000000"/>
                          </a:solidFill>
                          <a:latin typeface="メイリオ" pitchFamily="50" charset="-128"/>
                          <a:ea typeface="メイリオ" pitchFamily="50" charset="-128"/>
                        </a:rPr>
                        <a:t>（オーエスディーエヌ）</a:t>
                      </a:r>
                      <a:endParaRPr lang="en-US" sz="1100" b="0" i="0" u="none" strike="noStrike" dirty="0">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a:latin typeface="メイリオ" pitchFamily="50" charset="-128"/>
                          <a:ea typeface="メイリオ" pitchFamily="50" charset="-128"/>
                        </a:rPr>
                        <a:t>開発</a:t>
                      </a:r>
                      <a:endParaRPr lang="ja-JP" altLang="en-US" sz="1100" b="0" i="0" u="none" strike="noStrike">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a:latin typeface="メイリオ" pitchFamily="50" charset="-128"/>
                          <a:ea typeface="メイリオ" pitchFamily="50" charset="-128"/>
                        </a:rPr>
                        <a:t>ソフトウェア開発者</a:t>
                      </a:r>
                      <a:endParaRPr lang="ja-JP" altLang="en-US" sz="1100" b="0" i="0" u="none" strike="noStrike">
                        <a:solidFill>
                          <a:srgbClr val="000000"/>
                        </a:solidFill>
                        <a:latin typeface="メイリオ" pitchFamily="50" charset="-128"/>
                        <a:ea typeface="メイリオ" pitchFamily="50" charset="-128"/>
                      </a:endParaRPr>
                    </a:p>
                  </a:txBody>
                  <a:tcPr marL="36558" marR="36558" marT="36000" marB="36000" anchor="ctr"/>
                </a:tc>
                <a:tc rowSpan="2">
                  <a:txBody>
                    <a:bodyPr/>
                    <a:lstStyle/>
                    <a:p>
                      <a:pPr algn="ctr" fontAlgn="ctr"/>
                      <a:r>
                        <a:rPr lang="ja-JP" altLang="en-US" sz="1100" u="none" strike="noStrike" dirty="0">
                          <a:latin typeface="メイリオ" pitchFamily="50" charset="-128"/>
                          <a:ea typeface="メイリオ" pitchFamily="50" charset="-128"/>
                        </a:rPr>
                        <a:t>開発</a:t>
                      </a:r>
                      <a:r>
                        <a:rPr lang="en-US" altLang="ja-JP" sz="1100" u="none" strike="noStrike" dirty="0">
                          <a:latin typeface="メイリオ" pitchFamily="50" charset="-128"/>
                          <a:ea typeface="メイリオ" pitchFamily="50" charset="-128"/>
                        </a:rPr>
                        <a:t>/</a:t>
                      </a:r>
                      <a:r>
                        <a:rPr lang="ja-JP" altLang="en-US" sz="1100" u="none" strike="noStrike" dirty="0">
                          <a:latin typeface="メイリオ" pitchFamily="50" charset="-128"/>
                          <a:ea typeface="メイリオ" pitchFamily="50" charset="-128"/>
                        </a:rPr>
                        <a:t>就業中、</a:t>
                      </a:r>
                      <a:endParaRPr lang="en-US" altLang="ja-JP" sz="1100" u="none" strike="noStrike" dirty="0">
                        <a:latin typeface="メイリオ" pitchFamily="50" charset="-128"/>
                        <a:ea typeface="メイリオ" pitchFamily="50" charset="-128"/>
                      </a:endParaRPr>
                    </a:p>
                    <a:p>
                      <a:pPr algn="ctr" fontAlgn="ctr"/>
                      <a:r>
                        <a:rPr lang="ja-JP" altLang="en-US" sz="1100" u="none" strike="noStrike" dirty="0">
                          <a:latin typeface="メイリオ" pitchFamily="50" charset="-128"/>
                          <a:ea typeface="メイリオ" pitchFamily="50" charset="-128"/>
                        </a:rPr>
                        <a:t>クライアント</a:t>
                      </a:r>
                      <a:r>
                        <a:rPr lang="en-US" altLang="ja-JP" sz="1100" u="none" strike="noStrike" dirty="0">
                          <a:latin typeface="メイリオ" pitchFamily="50" charset="-128"/>
                          <a:ea typeface="メイリオ" pitchFamily="50" charset="-128"/>
                        </a:rPr>
                        <a:t>/</a:t>
                      </a:r>
                      <a:r>
                        <a:rPr lang="ja-JP" altLang="en-US" sz="1100" u="none" strike="noStrike" dirty="0">
                          <a:latin typeface="メイリオ" pitchFamily="50" charset="-128"/>
                          <a:ea typeface="メイリオ" pitchFamily="50" charset="-128"/>
                        </a:rPr>
                        <a:t>サーバー環境の整備、</a:t>
                      </a:r>
                      <a:br>
                        <a:rPr lang="ja-JP" altLang="en-US" sz="1100" u="none" strike="noStrike" dirty="0">
                          <a:latin typeface="メイリオ" pitchFamily="50" charset="-128"/>
                          <a:ea typeface="メイリオ" pitchFamily="50" charset="-128"/>
                        </a:rPr>
                      </a:br>
                      <a:r>
                        <a:rPr lang="ja-JP" altLang="en-US" sz="1100" u="none" strike="noStrike" dirty="0">
                          <a:latin typeface="メイリオ" pitchFamily="50" charset="-128"/>
                          <a:ea typeface="メイリオ" pitchFamily="50" charset="-128"/>
                        </a:rPr>
                        <a:t>明確な目的意識</a:t>
                      </a:r>
                      <a:endParaRPr lang="ja-JP" altLang="en-US" sz="1100" b="0" i="0" u="none" strike="noStrike" dirty="0">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dirty="0">
                          <a:latin typeface="メイリオ" pitchFamily="50" charset="-128"/>
                          <a:ea typeface="メイリオ" pitchFamily="50" charset="-128"/>
                        </a:rPr>
                        <a:t>ソフトウェア開発</a:t>
                      </a:r>
                      <a:endParaRPr lang="en-US" altLang="ja-JP" sz="1100" u="none" strike="noStrike" dirty="0">
                        <a:latin typeface="メイリオ" pitchFamily="50" charset="-128"/>
                        <a:ea typeface="メイリオ" pitchFamily="50" charset="-128"/>
                      </a:endParaRPr>
                    </a:p>
                    <a:p>
                      <a:pPr algn="l" fontAlgn="ctr"/>
                      <a:r>
                        <a:rPr lang="ja-JP" altLang="en-US" sz="1100" u="none" strike="noStrike" dirty="0">
                          <a:latin typeface="メイリオ" pitchFamily="50" charset="-128"/>
                          <a:ea typeface="メイリオ" pitchFamily="50" charset="-128"/>
                        </a:rPr>
                        <a:t>ソフトウェア活用</a:t>
                      </a:r>
                      <a:endParaRPr lang="ja-JP" altLang="en-US" sz="1100" b="0" i="0" u="none" strike="noStrike" dirty="0">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dirty="0">
                          <a:latin typeface="メイリオ" pitchFamily="50" charset="-128"/>
                          <a:ea typeface="メイリオ" pitchFamily="50" charset="-128"/>
                        </a:rPr>
                        <a:t>メリット認知</a:t>
                      </a:r>
                      <a:endParaRPr lang="en-US" altLang="ja-JP" sz="1100" u="none" strike="noStrike" dirty="0">
                        <a:latin typeface="メイリオ" pitchFamily="50" charset="-128"/>
                        <a:ea typeface="メイリオ" pitchFamily="50" charset="-128"/>
                      </a:endParaRPr>
                    </a:p>
                    <a:p>
                      <a:pPr algn="l" fontAlgn="ctr"/>
                      <a:r>
                        <a:rPr lang="ja-JP" altLang="en-US" sz="1100" u="none" strike="noStrike" dirty="0">
                          <a:latin typeface="メイリオ" pitchFamily="50" charset="-128"/>
                          <a:ea typeface="メイリオ" pitchFamily="50" charset="-128"/>
                        </a:rPr>
                        <a:t>解説誘導</a:t>
                      </a:r>
                      <a:endParaRPr lang="ja-JP" altLang="en-US" sz="1100" b="0" i="0" u="none" strike="noStrike" dirty="0">
                        <a:solidFill>
                          <a:srgbClr val="000000"/>
                        </a:solidFill>
                        <a:latin typeface="メイリオ" pitchFamily="50" charset="-128"/>
                        <a:ea typeface="メイリオ" pitchFamily="50" charset="-128"/>
                      </a:endParaRPr>
                    </a:p>
                  </a:txBody>
                  <a:tcPr marL="36558" marR="36558" marT="36000" marB="36000" anchor="ctr"/>
                </a:tc>
                <a:extLst>
                  <a:ext uri="{0D108BD9-81ED-4DB2-BD59-A6C34878D82A}">
                    <a16:rowId xmlns:a16="http://schemas.microsoft.com/office/drawing/2014/main" val="10003"/>
                  </a:ext>
                </a:extLst>
              </a:tr>
              <a:tr h="541120">
                <a:tc vMerge="1">
                  <a:txBody>
                    <a:bodyPr/>
                    <a:lstStyle/>
                    <a:p>
                      <a:pPr algn="l" fontAlgn="ctr"/>
                      <a:endParaRPr lang="ja-JP" altLang="en-US" sz="1100" b="0" i="0" u="none" strike="noStrike">
                        <a:solidFill>
                          <a:srgbClr val="000000"/>
                        </a:solidFill>
                        <a:latin typeface="ＭＳ Ｐゴシック"/>
                      </a:endParaRPr>
                    </a:p>
                  </a:txBody>
                  <a:tcPr marL="36558" marR="36558" marT="36000" marB="36000" anchor="ctr"/>
                </a:tc>
                <a:tc>
                  <a:txBody>
                    <a:bodyPr/>
                    <a:lstStyle/>
                    <a:p>
                      <a:pPr algn="l" fontAlgn="ctr"/>
                      <a:r>
                        <a:rPr lang="ja-JP" altLang="en-US" sz="1100" u="none" strike="noStrike">
                          <a:latin typeface="メイリオ" pitchFamily="50" charset="-128"/>
                          <a:ea typeface="メイリオ" pitchFamily="50" charset="-128"/>
                        </a:rPr>
                        <a:t>ダウンロード</a:t>
                      </a:r>
                      <a:endParaRPr lang="ja-JP" altLang="en-US" sz="1100" b="0" i="0" u="none" strike="noStrike">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dirty="0">
                          <a:latin typeface="メイリオ" pitchFamily="50" charset="-128"/>
                          <a:ea typeface="メイリオ" pitchFamily="50" charset="-128"/>
                        </a:rPr>
                        <a:t>ソフトウェア開発者、</a:t>
                      </a:r>
                      <a:endParaRPr lang="en-US" altLang="ja-JP" sz="1100" u="none" strike="noStrike" dirty="0">
                        <a:latin typeface="メイリオ" pitchFamily="50" charset="-128"/>
                        <a:ea typeface="メイリオ" pitchFamily="50" charset="-128"/>
                      </a:endParaRPr>
                    </a:p>
                    <a:p>
                      <a:pPr algn="l" fontAlgn="ctr"/>
                      <a:r>
                        <a:rPr lang="ja-JP" altLang="en-US" sz="1100" u="none" strike="noStrike" dirty="0">
                          <a:latin typeface="メイリオ" pitchFamily="50" charset="-128"/>
                          <a:ea typeface="メイリオ" pitchFamily="50" charset="-128"/>
                        </a:rPr>
                        <a:t>エンドユーザー</a:t>
                      </a:r>
                      <a:endParaRPr lang="ja-JP" altLang="en-US" sz="1100" b="0" i="0" u="none" strike="noStrike" dirty="0">
                        <a:solidFill>
                          <a:srgbClr val="000000"/>
                        </a:solidFill>
                        <a:latin typeface="メイリオ" pitchFamily="50" charset="-128"/>
                        <a:ea typeface="メイリオ" pitchFamily="50" charset="-128"/>
                      </a:endParaRPr>
                    </a:p>
                  </a:txBody>
                  <a:tcPr marL="36558" marR="36558" marT="36000" marB="36000" anchor="ctr"/>
                </a:tc>
                <a:tc vMerge="1">
                  <a:txBody>
                    <a:bodyPr/>
                    <a:lstStyle/>
                    <a:p>
                      <a:endParaRPr kumimoji="1" lang="ja-JP" altLang="en-US"/>
                    </a:p>
                  </a:txBody>
                  <a:tcPr/>
                </a:tc>
                <a:tc>
                  <a:txBody>
                    <a:bodyPr/>
                    <a:lstStyle/>
                    <a:p>
                      <a:pPr algn="l" fontAlgn="ctr"/>
                      <a:r>
                        <a:rPr lang="ja-JP" altLang="en-US" sz="1100" u="none" strike="noStrike" dirty="0">
                          <a:latin typeface="メイリオ" pitchFamily="50" charset="-128"/>
                          <a:ea typeface="メイリオ" pitchFamily="50" charset="-128"/>
                        </a:rPr>
                        <a:t>（案件によらず安定）</a:t>
                      </a:r>
                      <a:endParaRPr lang="ja-JP" altLang="en-US" sz="1100" b="0" i="0" u="none" strike="noStrike" dirty="0">
                        <a:solidFill>
                          <a:srgbClr val="000000"/>
                        </a:solidFill>
                        <a:latin typeface="メイリオ" pitchFamily="50" charset="-128"/>
                        <a:ea typeface="メイリオ" pitchFamily="50" charset="-128"/>
                      </a:endParaRPr>
                    </a:p>
                  </a:txBody>
                  <a:tcPr marL="36558" marR="36558" marT="36000" marB="36000" anchor="ctr"/>
                </a:tc>
                <a:tc>
                  <a:txBody>
                    <a:bodyPr/>
                    <a:lstStyle/>
                    <a:p>
                      <a:pPr algn="l" fontAlgn="ctr"/>
                      <a:r>
                        <a:rPr lang="ja-JP" altLang="en-US" sz="1100" u="none" strike="noStrike" dirty="0">
                          <a:latin typeface="メイリオ" pitchFamily="50" charset="-128"/>
                          <a:ea typeface="メイリオ" pitchFamily="50" charset="-128"/>
                        </a:rPr>
                        <a:t>アンケート</a:t>
                      </a:r>
                      <a:endParaRPr lang="en-US" altLang="ja-JP" sz="1100" u="none" strike="noStrike" dirty="0">
                        <a:latin typeface="メイリオ" pitchFamily="50" charset="-128"/>
                        <a:ea typeface="メイリオ" pitchFamily="50" charset="-128"/>
                      </a:endParaRPr>
                    </a:p>
                    <a:p>
                      <a:pPr algn="l" fontAlgn="ctr"/>
                      <a:r>
                        <a:rPr lang="ja-JP" altLang="en-US" sz="1100" u="none" strike="noStrike" dirty="0">
                          <a:latin typeface="メイリオ" pitchFamily="50" charset="-128"/>
                          <a:ea typeface="メイリオ" pitchFamily="50" charset="-128"/>
                        </a:rPr>
                        <a:t>プレゼント</a:t>
                      </a:r>
                      <a:endParaRPr lang="en-US" altLang="ja-JP" sz="1100" u="none" strike="noStrike" dirty="0">
                        <a:latin typeface="メイリオ" pitchFamily="50" charset="-128"/>
                        <a:ea typeface="メイリオ" pitchFamily="50" charset="-128"/>
                      </a:endParaRPr>
                    </a:p>
                    <a:p>
                      <a:pPr algn="l" fontAlgn="ctr"/>
                      <a:r>
                        <a:rPr lang="ja-JP" altLang="en-US" sz="1100" u="none" strike="noStrike" dirty="0">
                          <a:latin typeface="メイリオ" pitchFamily="50" charset="-128"/>
                          <a:ea typeface="メイリオ" pitchFamily="50" charset="-128"/>
                        </a:rPr>
                        <a:t>申し込み</a:t>
                      </a:r>
                      <a:endParaRPr lang="ja-JP" altLang="en-US" sz="1100" b="0" i="0" u="none" strike="noStrike" dirty="0">
                        <a:solidFill>
                          <a:srgbClr val="000000"/>
                        </a:solidFill>
                        <a:latin typeface="メイリオ" pitchFamily="50" charset="-128"/>
                        <a:ea typeface="メイリオ" pitchFamily="50" charset="-128"/>
                      </a:endParaRPr>
                    </a:p>
                  </a:txBody>
                  <a:tcPr marL="36558" marR="36558" marT="36000" marB="36000" anchor="ctr"/>
                </a:tc>
                <a:extLst>
                  <a:ext uri="{0D108BD9-81ED-4DB2-BD59-A6C34878D82A}">
                    <a16:rowId xmlns:a16="http://schemas.microsoft.com/office/drawing/2014/main" val="10004"/>
                  </a:ext>
                </a:extLst>
              </a:tr>
            </a:tbl>
          </a:graphicData>
        </a:graphic>
      </p:graphicFrame>
      <p:sp>
        <p:nvSpPr>
          <p:cNvPr id="8" name="テキスト ボックス 7"/>
          <p:cNvSpPr txBox="1"/>
          <p:nvPr/>
        </p:nvSpPr>
        <p:spPr bwMode="auto">
          <a:xfrm>
            <a:off x="7329264" y="3573215"/>
            <a:ext cx="2304256" cy="1584176"/>
          </a:xfrm>
          <a:prstGeom prst="rect">
            <a:avLst/>
          </a:prstGeom>
          <a:noFill/>
          <a:ln w="9525">
            <a:noFill/>
            <a:miter lim="800000"/>
            <a:headEnd/>
            <a:tailEnd/>
          </a:ln>
        </p:spPr>
        <p:txBody>
          <a:bodyPr wrap="none" rtlCol="0">
            <a:noAutofit/>
          </a:bodyPr>
          <a:lstStyle/>
          <a:p>
            <a:endParaRPr kumimoji="1" lang="ja-JP" altLang="en-US" sz="900" dirty="0">
              <a:latin typeface="メイリオ" pitchFamily="50" charset="-128"/>
              <a:ea typeface="メイリオ" pitchFamily="50" charset="-128"/>
            </a:endParaRPr>
          </a:p>
        </p:txBody>
      </p:sp>
      <p:sp>
        <p:nvSpPr>
          <p:cNvPr id="12" name="テキスト ボックス 11"/>
          <p:cNvSpPr txBox="1"/>
          <p:nvPr/>
        </p:nvSpPr>
        <p:spPr bwMode="auto">
          <a:xfrm>
            <a:off x="4664968" y="4365104"/>
            <a:ext cx="1582137" cy="295330"/>
          </a:xfrm>
          <a:prstGeom prst="rect">
            <a:avLst/>
          </a:prstGeom>
          <a:noFill/>
          <a:ln w="9525">
            <a:noFill/>
            <a:miter lim="800000"/>
            <a:headEnd/>
            <a:tailEnd/>
          </a:ln>
        </p:spPr>
        <p:txBody>
          <a:bodyPr wrap="none" rtlCol="0">
            <a:noAutofit/>
          </a:bodyPr>
          <a:lstStyle/>
          <a:p>
            <a:r>
              <a:rPr kumimoji="1" lang="ja-JP" altLang="en-US" sz="900" dirty="0">
                <a:latin typeface="メイリオ" pitchFamily="50" charset="-128"/>
                <a:ea typeface="メイリオ" pitchFamily="50" charset="-128"/>
              </a:rPr>
              <a:t>昼休みのアクセスが多い</a:t>
            </a: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1548" y="3731046"/>
            <a:ext cx="1383580" cy="4180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4488" y="4547170"/>
            <a:ext cx="1726153" cy="218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テキスト ボックス 17"/>
          <p:cNvSpPr txBox="1"/>
          <p:nvPr/>
        </p:nvSpPr>
        <p:spPr bwMode="auto">
          <a:xfrm>
            <a:off x="3707433" y="5771356"/>
            <a:ext cx="2311970" cy="648072"/>
          </a:xfrm>
          <a:prstGeom prst="rect">
            <a:avLst/>
          </a:prstGeom>
          <a:noFill/>
          <a:ln w="9525">
            <a:noFill/>
            <a:miter lim="800000"/>
            <a:headEnd/>
            <a:tailEnd/>
          </a:ln>
        </p:spPr>
        <p:txBody>
          <a:bodyPr wrap="none" rtlCol="0">
            <a:noAutofit/>
          </a:bodyPr>
          <a:lstStyle/>
          <a:p>
            <a:r>
              <a:rPr kumimoji="1" lang="ja-JP" altLang="en-US" sz="900" dirty="0">
                <a:latin typeface="メイリオ" pitchFamily="50" charset="-128"/>
                <a:ea typeface="メイリオ" pitchFamily="50" charset="-128"/>
              </a:rPr>
              <a:t>昼休み</a:t>
            </a:r>
            <a:r>
              <a:rPr lang="ja-JP" altLang="en-US" sz="900" dirty="0">
                <a:latin typeface="メイリオ" pitchFamily="50" charset="-128"/>
                <a:ea typeface="メイリオ" pitchFamily="50" charset="-128"/>
              </a:rPr>
              <a:t>に</a:t>
            </a:r>
            <a:r>
              <a:rPr kumimoji="1" lang="ja-JP" altLang="en-US" sz="900" dirty="0">
                <a:latin typeface="メイリオ" pitchFamily="50" charset="-128"/>
                <a:ea typeface="メイリオ" pitchFamily="50" charset="-128"/>
              </a:rPr>
              <a:t>アクセスが減り、</a:t>
            </a:r>
            <a:endParaRPr kumimoji="1" lang="en-US" altLang="ja-JP" sz="900" dirty="0">
              <a:latin typeface="メイリオ" pitchFamily="50" charset="-128"/>
              <a:ea typeface="メイリオ" pitchFamily="50" charset="-128"/>
            </a:endParaRPr>
          </a:p>
          <a:p>
            <a:r>
              <a:rPr kumimoji="1" lang="ja-JP" altLang="en-US" sz="900" dirty="0">
                <a:latin typeface="メイリオ" pitchFamily="50" charset="-128"/>
                <a:ea typeface="メイリオ" pitchFamily="50" charset="-128"/>
              </a:rPr>
              <a:t>業務時間帯でのアクセスが多い。</a:t>
            </a:r>
            <a:endParaRPr kumimoji="1"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夜のアクセスも多い</a:t>
            </a:r>
            <a:endParaRPr kumimoji="1" lang="ja-JP" altLang="en-US" sz="900" dirty="0">
              <a:latin typeface="メイリオ" pitchFamily="50" charset="-128"/>
              <a:ea typeface="メイリオ" pitchFamily="50" charset="-128"/>
            </a:endParaRPr>
          </a:p>
        </p:txBody>
      </p:sp>
      <p:graphicFrame>
        <p:nvGraphicFramePr>
          <p:cNvPr id="19" name="グラフ 18"/>
          <p:cNvGraphicFramePr>
            <a:graphicFrameLocks/>
          </p:cNvGraphicFramePr>
          <p:nvPr>
            <p:extLst>
              <p:ext uri="{D42A27DB-BD31-4B8C-83A1-F6EECF244321}">
                <p14:modId xmlns:p14="http://schemas.microsoft.com/office/powerpoint/2010/main" val="599781495"/>
              </p:ext>
            </p:extLst>
          </p:nvPr>
        </p:nvGraphicFramePr>
        <p:xfrm>
          <a:off x="272880" y="4833256"/>
          <a:ext cx="3600000" cy="180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グラフ 19"/>
          <p:cNvGraphicFramePr>
            <a:graphicFrameLocks/>
          </p:cNvGraphicFramePr>
          <p:nvPr>
            <p:extLst>
              <p:ext uri="{D42A27DB-BD31-4B8C-83A1-F6EECF244321}">
                <p14:modId xmlns:p14="http://schemas.microsoft.com/office/powerpoint/2010/main" val="2785524690"/>
              </p:ext>
            </p:extLst>
          </p:nvPr>
        </p:nvGraphicFramePr>
        <p:xfrm>
          <a:off x="6174093" y="3647170"/>
          <a:ext cx="3600000" cy="18000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お申し込み方法</a:t>
            </a:r>
          </a:p>
        </p:txBody>
      </p:sp>
      <p:sp>
        <p:nvSpPr>
          <p:cNvPr id="17" name="コンテンツ プレースホルダ 16"/>
          <p:cNvSpPr>
            <a:spLocks noGrp="1"/>
          </p:cNvSpPr>
          <p:nvPr>
            <p:ph idx="1"/>
          </p:nvPr>
        </p:nvSpPr>
        <p:spPr>
          <a:xfrm>
            <a:off x="273000" y="864000"/>
            <a:ext cx="9394908" cy="5616000"/>
          </a:xfrm>
        </p:spPr>
        <p:txBody>
          <a:bodyPr/>
          <a:lstStyle/>
          <a:p>
            <a:r>
              <a:rPr lang="ja-JP" altLang="en-US" sz="1400" dirty="0"/>
              <a:t>掲載フロー</a:t>
            </a:r>
            <a:endParaRPr lang="en-US" altLang="ja-JP" sz="1400" dirty="0"/>
          </a:p>
          <a:p>
            <a:pPr lvl="3"/>
            <a:r>
              <a:rPr lang="en-US" altLang="ja-JP" sz="1100" dirty="0"/>
              <a:t>1</a:t>
            </a:r>
            <a:r>
              <a:rPr lang="ja-JP" altLang="en-US" sz="1100" dirty="0"/>
              <a:t>　ご相談・在庫問い合わせ</a:t>
            </a:r>
            <a:endParaRPr lang="en-US" altLang="ja-JP" sz="1100" dirty="0"/>
          </a:p>
          <a:p>
            <a:pPr lvl="3"/>
            <a:r>
              <a:rPr lang="ja-JP" altLang="en-US" sz="1100" dirty="0"/>
              <a:t>（</a:t>
            </a:r>
            <a:r>
              <a:rPr lang="en-US" altLang="ja-JP" sz="1100" dirty="0"/>
              <a:t>2</a:t>
            </a:r>
            <a:r>
              <a:rPr lang="ja-JP" altLang="en-US" sz="1100" dirty="0"/>
              <a:t>　仮押え）</a:t>
            </a:r>
            <a:endParaRPr lang="en-US" altLang="ja-JP" sz="1100" dirty="0"/>
          </a:p>
          <a:p>
            <a:pPr lvl="3"/>
            <a:r>
              <a:rPr lang="en-US" altLang="ja-JP" sz="1100" dirty="0"/>
              <a:t>3</a:t>
            </a:r>
            <a:r>
              <a:rPr lang="ja-JP" altLang="en-US" sz="1100" dirty="0"/>
              <a:t>　申し込み</a:t>
            </a:r>
            <a:endParaRPr lang="en-US" altLang="ja-JP" sz="1100" dirty="0"/>
          </a:p>
          <a:p>
            <a:pPr lvl="3"/>
            <a:r>
              <a:rPr lang="en-US" altLang="ja-JP" sz="1100" dirty="0"/>
              <a:t>4</a:t>
            </a:r>
            <a:r>
              <a:rPr lang="ja-JP" altLang="en-US" sz="1100" dirty="0"/>
              <a:t>　広告原稿入稿（次ページ参照）</a:t>
            </a:r>
            <a:endParaRPr lang="en-US" altLang="ja-JP" sz="1100" dirty="0"/>
          </a:p>
          <a:p>
            <a:pPr lvl="3"/>
            <a:r>
              <a:rPr lang="en-US" altLang="ja-JP" sz="1100" dirty="0"/>
              <a:t>5</a:t>
            </a:r>
            <a:r>
              <a:rPr lang="ja-JP" altLang="en-US" sz="1100" dirty="0"/>
              <a:t>　広告掲載開始</a:t>
            </a:r>
            <a:endParaRPr lang="en-US" altLang="ja-JP" sz="1100" dirty="0"/>
          </a:p>
          <a:p>
            <a:pPr lvl="3"/>
            <a:r>
              <a:rPr lang="en-US" altLang="ja-JP" sz="1100" dirty="0"/>
              <a:t>6</a:t>
            </a:r>
            <a:r>
              <a:rPr lang="ja-JP" altLang="en-US" sz="1100" dirty="0"/>
              <a:t>　期間終了、規定数達成により広告掲載終了</a:t>
            </a:r>
            <a:endParaRPr lang="en-US" altLang="ja-JP" sz="1100" dirty="0"/>
          </a:p>
          <a:p>
            <a:pPr lvl="3"/>
            <a:r>
              <a:rPr lang="en-US" altLang="ja-JP" sz="1100" dirty="0"/>
              <a:t>7</a:t>
            </a:r>
            <a:r>
              <a:rPr lang="ja-JP" altLang="en-US" sz="1100" dirty="0"/>
              <a:t>　</a:t>
            </a:r>
            <a:r>
              <a:rPr lang="en-US" altLang="ja-JP" sz="1100" dirty="0"/>
              <a:t>3</a:t>
            </a:r>
            <a:r>
              <a:rPr lang="ja-JP" altLang="en-US" sz="1100" dirty="0"/>
              <a:t>営業日以内に掲載レポートを送付</a:t>
            </a:r>
            <a:endParaRPr lang="en-US" altLang="ja-JP" sz="1100" dirty="0"/>
          </a:p>
          <a:p>
            <a:pPr lvl="3"/>
            <a:endParaRPr lang="en-US" altLang="ja-JP" sz="1100" dirty="0"/>
          </a:p>
          <a:p>
            <a:r>
              <a:rPr lang="ja-JP" altLang="en-US" sz="1500" dirty="0"/>
              <a:t>お申し込み</a:t>
            </a:r>
            <a:endParaRPr lang="en-US" altLang="ja-JP" sz="1500" dirty="0"/>
          </a:p>
          <a:p>
            <a:pPr lvl="1">
              <a:buNone/>
            </a:pPr>
            <a:r>
              <a:rPr lang="en-US" altLang="ja-JP" sz="1300" b="1" dirty="0">
                <a:solidFill>
                  <a:schemeClr val="accent4">
                    <a:lumMod val="75000"/>
                  </a:schemeClr>
                </a:solidFill>
              </a:rPr>
              <a:t>sales@osdn.jp</a:t>
            </a:r>
            <a:r>
              <a:rPr lang="ja-JP" altLang="en-US" sz="1300" dirty="0"/>
              <a:t>宛てに以下の内容のメールをお送りください。</a:t>
            </a:r>
            <a:endParaRPr lang="en-US" altLang="ja-JP" sz="1300" dirty="0"/>
          </a:p>
          <a:p>
            <a:pPr lvl="1">
              <a:buNone/>
            </a:pPr>
            <a:r>
              <a:rPr lang="ja-JP" altLang="en-US" sz="1300" dirty="0"/>
              <a:t>受領返信をもって受注状態となります。</a:t>
            </a:r>
            <a:endParaRPr lang="en-US" altLang="ja-JP" sz="1300" dirty="0"/>
          </a:p>
          <a:p>
            <a:pPr>
              <a:buNone/>
            </a:pPr>
            <a:endParaRPr lang="en-US" altLang="ja-JP" sz="1500" dirty="0"/>
          </a:p>
          <a:p>
            <a:r>
              <a:rPr lang="ja-JP" altLang="en-US" sz="1500" dirty="0"/>
              <a:t>お申し込みメールフォーマット</a:t>
            </a:r>
            <a:endParaRPr lang="en-US" altLang="ja-JP" sz="1500" dirty="0"/>
          </a:p>
          <a:p>
            <a:pPr lvl="3"/>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p:txBody>
      </p:sp>
      <p:sp>
        <p:nvSpPr>
          <p:cNvPr id="9" name="Text Box 10"/>
          <p:cNvSpPr txBox="1">
            <a:spLocks noChangeArrowheads="1"/>
          </p:cNvSpPr>
          <p:nvPr/>
        </p:nvSpPr>
        <p:spPr bwMode="auto">
          <a:xfrm>
            <a:off x="355998" y="3645024"/>
            <a:ext cx="3948930" cy="249299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20000"/>
              </a:lnSpc>
            </a:pPr>
            <a:r>
              <a:rPr lang="ja-JP" altLang="en-US" sz="1000" b="1" dirty="0">
                <a:latin typeface="ＭＳ ゴシック" pitchFamily="49" charset="-128"/>
                <a:ea typeface="ＭＳ ゴシック" pitchFamily="49" charset="-128"/>
              </a:rPr>
              <a:t>件名</a:t>
            </a:r>
            <a:r>
              <a:rPr lang="en-US" altLang="ja-JP" sz="1000" b="1" dirty="0">
                <a:latin typeface="ＭＳ ゴシック" pitchFamily="49" charset="-128"/>
                <a:ea typeface="ＭＳ ゴシック" pitchFamily="49" charset="-128"/>
              </a:rPr>
              <a:t>(Subject)</a:t>
            </a:r>
            <a:r>
              <a:rPr lang="ja-JP" altLang="en-US" sz="1000" b="1" dirty="0">
                <a:latin typeface="ＭＳ ゴシック" pitchFamily="49" charset="-128"/>
                <a:ea typeface="ＭＳ ゴシック" pitchFamily="49" charset="-128"/>
              </a:rPr>
              <a:t>：　</a:t>
            </a:r>
            <a:endParaRPr lang="en-US" altLang="ja-JP" sz="1000" b="1" dirty="0">
              <a:latin typeface="ＭＳ ゴシック" pitchFamily="49" charset="-128"/>
              <a:ea typeface="ＭＳ ゴシック" pitchFamily="49" charset="-128"/>
            </a:endParaRPr>
          </a:p>
          <a:p>
            <a:pPr>
              <a:lnSpc>
                <a:spcPct val="120000"/>
              </a:lnSpc>
            </a:pP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申込</a:t>
            </a: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広告主</a:t>
            </a:r>
            <a:r>
              <a:rPr lang="en-US" altLang="ja-JP" sz="1000" dirty="0">
                <a:latin typeface="ＭＳ ゴシック" pitchFamily="49" charset="-128"/>
                <a:ea typeface="ＭＳ ゴシック" pitchFamily="49" charset="-128"/>
              </a:rPr>
              <a:t>] /[</a:t>
            </a:r>
            <a:r>
              <a:rPr lang="ja-JP" altLang="en-US" sz="1000" dirty="0">
                <a:latin typeface="ＭＳ ゴシック" pitchFamily="49" charset="-128"/>
                <a:ea typeface="ＭＳ ゴシック" pitchFamily="49" charset="-128"/>
              </a:rPr>
              <a:t>案件名</a:t>
            </a: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媒体名</a:t>
            </a: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スペース名</a:t>
            </a: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掲載期間</a:t>
            </a:r>
            <a:r>
              <a:rPr lang="en-US" altLang="ja-JP" sz="1000" dirty="0">
                <a:latin typeface="ＭＳ ゴシック" pitchFamily="49" charset="-128"/>
                <a:ea typeface="ＭＳ ゴシック" pitchFamily="49" charset="-128"/>
              </a:rPr>
              <a:t>]</a:t>
            </a:r>
          </a:p>
          <a:p>
            <a:pPr>
              <a:lnSpc>
                <a:spcPct val="120000"/>
              </a:lnSpc>
            </a:pPr>
            <a:endParaRPr lang="en-US" altLang="ja-JP" sz="1000" b="1" dirty="0">
              <a:latin typeface="ＭＳ ゴシック" pitchFamily="49" charset="-128"/>
              <a:ea typeface="ＭＳ ゴシック" pitchFamily="49" charset="-128"/>
            </a:endParaRPr>
          </a:p>
          <a:p>
            <a:pPr>
              <a:lnSpc>
                <a:spcPct val="120000"/>
              </a:lnSpc>
            </a:pPr>
            <a:r>
              <a:rPr lang="ja-JP" altLang="en-US" sz="1000" b="1" dirty="0">
                <a:latin typeface="ＭＳ ゴシック" pitchFamily="49" charset="-128"/>
                <a:ea typeface="ＭＳ ゴシック" pitchFamily="49" charset="-128"/>
              </a:rPr>
              <a:t>本文：</a:t>
            </a:r>
            <a:endParaRPr lang="en-US" altLang="ja-JP" sz="1000" dirty="0">
              <a:latin typeface="ＭＳ ゴシック" pitchFamily="49" charset="-128"/>
              <a:ea typeface="ＭＳ ゴシック" pitchFamily="49" charset="-128"/>
            </a:endParaRPr>
          </a:p>
          <a:p>
            <a:pPr>
              <a:lnSpc>
                <a:spcPct val="120000"/>
              </a:lnSpc>
            </a:pPr>
            <a:r>
              <a:rPr lang="ja-JP" altLang="en-US" sz="1000" dirty="0">
                <a:latin typeface="ＭＳ ゴシック" pitchFamily="49" charset="-128"/>
                <a:ea typeface="ＭＳ ゴシック" pitchFamily="49" charset="-128"/>
              </a:rPr>
              <a:t>代理店名：</a:t>
            </a:r>
          </a:p>
          <a:p>
            <a:pPr>
              <a:lnSpc>
                <a:spcPct val="120000"/>
              </a:lnSpc>
            </a:pPr>
            <a:r>
              <a:rPr lang="ja-JP" altLang="en-US" sz="1000" dirty="0">
                <a:latin typeface="ＭＳ ゴシック" pitchFamily="49" charset="-128"/>
                <a:ea typeface="ＭＳ ゴシック" pitchFamily="49" charset="-128"/>
              </a:rPr>
              <a:t>広告主：</a:t>
            </a:r>
          </a:p>
          <a:p>
            <a:pPr>
              <a:lnSpc>
                <a:spcPct val="120000"/>
              </a:lnSpc>
            </a:pPr>
            <a:r>
              <a:rPr lang="ja-JP" altLang="en-US" sz="1000" dirty="0">
                <a:latin typeface="ＭＳ ゴシック" pitchFamily="49" charset="-128"/>
                <a:ea typeface="ＭＳ ゴシック" pitchFamily="49" charset="-128"/>
              </a:rPr>
              <a:t>案件名：</a:t>
            </a:r>
          </a:p>
          <a:p>
            <a:pPr>
              <a:lnSpc>
                <a:spcPct val="120000"/>
              </a:lnSpc>
            </a:pPr>
            <a:r>
              <a:rPr lang="ja-JP" altLang="en-US" sz="1000" dirty="0">
                <a:latin typeface="ＭＳ ゴシック" pitchFamily="49" charset="-128"/>
                <a:ea typeface="ＭＳ ゴシック" pitchFamily="49" charset="-128"/>
              </a:rPr>
              <a:t>媒体名：</a:t>
            </a:r>
          </a:p>
          <a:p>
            <a:pPr>
              <a:lnSpc>
                <a:spcPct val="120000"/>
              </a:lnSpc>
            </a:pPr>
            <a:r>
              <a:rPr lang="ja-JP" altLang="en-US" sz="1000" dirty="0">
                <a:latin typeface="ＭＳ ゴシック" pitchFamily="49" charset="-128"/>
                <a:ea typeface="ＭＳ ゴシック" pitchFamily="49" charset="-128"/>
              </a:rPr>
              <a:t>メニュー名：</a:t>
            </a:r>
          </a:p>
          <a:p>
            <a:pPr>
              <a:lnSpc>
                <a:spcPct val="120000"/>
              </a:lnSpc>
            </a:pPr>
            <a:r>
              <a:rPr lang="ja-JP" altLang="en-US" sz="1000" dirty="0">
                <a:latin typeface="ＭＳ ゴシック" pitchFamily="49" charset="-128"/>
                <a:ea typeface="ＭＳ ゴシック" pitchFamily="49" charset="-128"/>
              </a:rPr>
              <a:t>掲載期間：</a:t>
            </a:r>
          </a:p>
          <a:p>
            <a:pPr>
              <a:lnSpc>
                <a:spcPct val="120000"/>
              </a:lnSpc>
            </a:pPr>
            <a:r>
              <a:rPr lang="ja-JP" altLang="en-US" sz="1000" dirty="0">
                <a:latin typeface="ＭＳ ゴシック" pitchFamily="49" charset="-128"/>
                <a:ea typeface="ＭＳ ゴシック" pitchFamily="49" charset="-128"/>
              </a:rPr>
              <a:t>掲載量：</a:t>
            </a:r>
            <a:endParaRPr lang="en-US" altLang="ja-JP" sz="1000" dirty="0">
              <a:latin typeface="ＭＳ ゴシック" pitchFamily="49" charset="-128"/>
              <a:ea typeface="ＭＳ ゴシック" pitchFamily="49" charset="-128"/>
            </a:endParaRPr>
          </a:p>
          <a:p>
            <a:pPr>
              <a:lnSpc>
                <a:spcPct val="120000"/>
              </a:lnSpc>
            </a:pPr>
            <a:r>
              <a:rPr lang="ja-JP" altLang="en-US" sz="1000" dirty="0">
                <a:latin typeface="ＭＳ ゴシック" pitchFamily="49" charset="-128"/>
                <a:ea typeface="ＭＳ ゴシック" pitchFamily="49" charset="-128"/>
              </a:rPr>
              <a:t>備考：</a:t>
            </a:r>
            <a:endParaRPr lang="en-US" altLang="ja-JP" sz="1000" dirty="0">
              <a:latin typeface="ＭＳ ゴシック" pitchFamily="49" charset="-128"/>
              <a:ea typeface="ＭＳ ゴシック" pitchFamily="49" charset="-128"/>
            </a:endParaRPr>
          </a:p>
          <a:p>
            <a:pPr>
              <a:lnSpc>
                <a:spcPct val="120000"/>
              </a:lnSpc>
            </a:pPr>
            <a:endParaRPr lang="ja-JP" altLang="en-US" sz="1000" dirty="0">
              <a:latin typeface="ＭＳ ゴシック" pitchFamily="49" charset="-128"/>
              <a:ea typeface="ＭＳ ゴシック" pitchFamily="49" charset="-128"/>
            </a:endParaRPr>
          </a:p>
        </p:txBody>
      </p:sp>
      <p:sp>
        <p:nvSpPr>
          <p:cNvPr id="10" name="Text Box 11"/>
          <p:cNvSpPr txBox="1">
            <a:spLocks noChangeArrowheads="1"/>
          </p:cNvSpPr>
          <p:nvPr/>
        </p:nvSpPr>
        <p:spPr bwMode="auto">
          <a:xfrm>
            <a:off x="4412940" y="3052366"/>
            <a:ext cx="5146956" cy="3083921"/>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20000"/>
              </a:lnSpc>
            </a:pPr>
            <a:r>
              <a:rPr lang="ja-JP" altLang="en-US" sz="1200" b="1" dirty="0">
                <a:latin typeface="ＭＳ ゴシック" pitchFamily="49" charset="-128"/>
                <a:ea typeface="ＭＳ ゴシック" pitchFamily="49" charset="-128"/>
              </a:rPr>
              <a:t>記載例</a:t>
            </a:r>
            <a:endParaRPr lang="en-US" altLang="ja-JP" sz="1200" b="1" dirty="0">
              <a:latin typeface="ＭＳ ゴシック" pitchFamily="49" charset="-128"/>
              <a:ea typeface="ＭＳ ゴシック" pitchFamily="49" charset="-128"/>
            </a:endParaRPr>
          </a:p>
          <a:p>
            <a:pPr>
              <a:lnSpc>
                <a:spcPct val="120000"/>
              </a:lnSpc>
            </a:pPr>
            <a:r>
              <a:rPr lang="ja-JP" altLang="en-US" sz="1000" b="1" dirty="0">
                <a:latin typeface="ＭＳ ゴシック" pitchFamily="49" charset="-128"/>
                <a:ea typeface="ＭＳ ゴシック" pitchFamily="49" charset="-128"/>
              </a:rPr>
              <a:t>件名</a:t>
            </a:r>
            <a:r>
              <a:rPr lang="en-US" altLang="ja-JP" sz="1000" b="1" dirty="0">
                <a:latin typeface="ＭＳ ゴシック" pitchFamily="49" charset="-128"/>
                <a:ea typeface="ＭＳ ゴシック" pitchFamily="49" charset="-128"/>
              </a:rPr>
              <a:t>(Subject)</a:t>
            </a:r>
            <a:r>
              <a:rPr lang="ja-JP" altLang="en-US" sz="1000" b="1" dirty="0">
                <a:latin typeface="ＭＳ ゴシック" pitchFamily="49" charset="-128"/>
                <a:ea typeface="ＭＳ ゴシック" pitchFamily="49" charset="-128"/>
              </a:rPr>
              <a:t>：　</a:t>
            </a:r>
            <a:endParaRPr lang="en-US" altLang="ja-JP" sz="1000" b="1" dirty="0">
              <a:latin typeface="ＭＳ ゴシック" pitchFamily="49" charset="-128"/>
              <a:ea typeface="ＭＳ ゴシック" pitchFamily="49" charset="-128"/>
            </a:endParaRPr>
          </a:p>
          <a:p>
            <a:pPr>
              <a:lnSpc>
                <a:spcPct val="120000"/>
              </a:lnSpc>
            </a:pP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申込</a:t>
            </a: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a:t>
            </a: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新製品告知</a:t>
            </a:r>
            <a:r>
              <a:rPr lang="en-US" altLang="ja-JP" sz="1000" dirty="0">
                <a:latin typeface="ＭＳ ゴシック" pitchFamily="49" charset="-128"/>
                <a:ea typeface="ＭＳ ゴシック" pitchFamily="49" charset="-128"/>
              </a:rPr>
              <a:t>/</a:t>
            </a:r>
            <a:r>
              <a:rPr lang="ja-JP" altLang="en-US" sz="1000" dirty="0">
                <a:latin typeface="ＭＳ ゴシック" pitchFamily="49" charset="-128"/>
                <a:ea typeface="ＭＳ ゴシック" pitchFamily="49" charset="-128"/>
              </a:rPr>
              <a:t>スラド</a:t>
            </a:r>
            <a:r>
              <a:rPr lang="en-US" altLang="ja-JP" sz="1000" dirty="0">
                <a:latin typeface="ＭＳ ゴシック" pitchFamily="49" charset="-128"/>
                <a:ea typeface="ＭＳ ゴシック" pitchFamily="49" charset="-128"/>
              </a:rPr>
              <a:t>/IMP</a:t>
            </a:r>
            <a:r>
              <a:rPr lang="ja-JP" altLang="en-US" sz="1000" dirty="0">
                <a:latin typeface="ＭＳ ゴシック" pitchFamily="49" charset="-128"/>
                <a:ea typeface="ＭＳ ゴシック" pitchFamily="49" charset="-128"/>
              </a:rPr>
              <a:t>保証リーダーボード</a:t>
            </a:r>
            <a:r>
              <a:rPr lang="en-US" altLang="ja-JP" sz="1000" dirty="0">
                <a:latin typeface="ＭＳ ゴシック" pitchFamily="49" charset="-128"/>
                <a:ea typeface="ＭＳ ゴシック" pitchFamily="49" charset="-128"/>
              </a:rPr>
              <a:t>/20200706-</a:t>
            </a:r>
          </a:p>
          <a:p>
            <a:pPr>
              <a:lnSpc>
                <a:spcPct val="120000"/>
              </a:lnSpc>
            </a:pPr>
            <a:r>
              <a:rPr lang="ja-JP" altLang="en-US" sz="1000" b="1" dirty="0">
                <a:latin typeface="ＭＳ ゴシック" pitchFamily="49" charset="-128"/>
                <a:ea typeface="ＭＳ ゴシック" pitchFamily="49" charset="-128"/>
              </a:rPr>
              <a:t>本文：</a:t>
            </a:r>
            <a:endParaRPr lang="en-US" altLang="ja-JP" sz="1000" b="1" dirty="0">
              <a:latin typeface="ＭＳ ゴシック" pitchFamily="49" charset="-128"/>
              <a:ea typeface="ＭＳ ゴシック" pitchFamily="49" charset="-128"/>
            </a:endParaRPr>
          </a:p>
          <a:p>
            <a:pPr>
              <a:lnSpc>
                <a:spcPct val="120000"/>
              </a:lnSpc>
            </a:pPr>
            <a:r>
              <a:rPr lang="ja-JP" altLang="en-US" sz="1000" b="1" dirty="0">
                <a:latin typeface="ＭＳ ゴシック" pitchFamily="49" charset="-128"/>
                <a:ea typeface="ＭＳ ゴシック" pitchFamily="49" charset="-128"/>
              </a:rPr>
              <a:t>下記の件につきまして、決定の申し込みをさせていただきます。</a:t>
            </a:r>
            <a:endParaRPr lang="en-US" altLang="ja-JP" sz="1000" b="1" dirty="0">
              <a:latin typeface="ＭＳ ゴシック" pitchFamily="49" charset="-128"/>
              <a:ea typeface="ＭＳ ゴシック" pitchFamily="49" charset="-128"/>
            </a:endParaRPr>
          </a:p>
          <a:p>
            <a:pPr>
              <a:lnSpc>
                <a:spcPct val="120000"/>
              </a:lnSpc>
            </a:pPr>
            <a:r>
              <a:rPr lang="ja-JP" altLang="en-US" sz="1000" b="1" dirty="0">
                <a:latin typeface="ＭＳ ゴシック" pitchFamily="49" charset="-128"/>
                <a:ea typeface="ＭＳ ゴシック" pitchFamily="49" charset="-128"/>
              </a:rPr>
              <a:t>枠の確保をお願いいたします。</a:t>
            </a:r>
            <a:endParaRPr lang="en-US" altLang="ja-JP" sz="1000" b="1" dirty="0">
              <a:latin typeface="ＭＳ ゴシック" pitchFamily="49" charset="-128"/>
              <a:ea typeface="ＭＳ ゴシック" pitchFamily="49" charset="-128"/>
            </a:endParaRPr>
          </a:p>
          <a:p>
            <a:pPr>
              <a:lnSpc>
                <a:spcPct val="120000"/>
              </a:lnSpc>
            </a:pPr>
            <a:r>
              <a:rPr lang="en-US" altLang="ja-JP" sz="1000" b="1" dirty="0">
                <a:latin typeface="ＭＳ ゴシック" pitchFamily="49" charset="-128"/>
                <a:ea typeface="ＭＳ ゴシック" pitchFamily="49" charset="-128"/>
              </a:rPr>
              <a:t>----------------------------------------------------</a:t>
            </a:r>
            <a:endParaRPr lang="ja-JP" altLang="en-US" sz="1000" b="1" dirty="0">
              <a:latin typeface="ＭＳ ゴシック" pitchFamily="49" charset="-128"/>
              <a:ea typeface="ＭＳ ゴシック" pitchFamily="49" charset="-128"/>
            </a:endParaRPr>
          </a:p>
          <a:p>
            <a:pPr>
              <a:lnSpc>
                <a:spcPct val="120000"/>
              </a:lnSpc>
            </a:pPr>
            <a:r>
              <a:rPr lang="ja-JP" altLang="en-US" sz="1000" dirty="0">
                <a:latin typeface="ＭＳ ゴシック" pitchFamily="49" charset="-128"/>
                <a:ea typeface="ＭＳ ゴシック" pitchFamily="49" charset="-128"/>
              </a:rPr>
              <a:t>代理店名：▽▽株式会社</a:t>
            </a:r>
          </a:p>
          <a:p>
            <a:pPr>
              <a:lnSpc>
                <a:spcPct val="120000"/>
              </a:lnSpc>
            </a:pPr>
            <a:r>
              <a:rPr lang="ja-JP" altLang="en-US" sz="1000" dirty="0">
                <a:latin typeface="ＭＳ ゴシック" pitchFamily="49" charset="-128"/>
                <a:ea typeface="ＭＳ ゴシック" pitchFamily="49" charset="-128"/>
              </a:rPr>
              <a:t>広告主：○○株式会社</a:t>
            </a:r>
          </a:p>
          <a:p>
            <a:pPr>
              <a:lnSpc>
                <a:spcPct val="120000"/>
              </a:lnSpc>
            </a:pPr>
            <a:r>
              <a:rPr lang="ja-JP" altLang="en-US" sz="1000" dirty="0">
                <a:latin typeface="ＭＳ ゴシック" pitchFamily="49" charset="-128"/>
                <a:ea typeface="ＭＳ ゴシック" pitchFamily="49" charset="-128"/>
              </a:rPr>
              <a:t>案件名：新製品告知</a:t>
            </a:r>
          </a:p>
          <a:p>
            <a:pPr>
              <a:lnSpc>
                <a:spcPct val="120000"/>
              </a:lnSpc>
            </a:pPr>
            <a:r>
              <a:rPr lang="ja-JP" altLang="en-US" sz="1000" dirty="0">
                <a:latin typeface="ＭＳ ゴシック" pitchFamily="49" charset="-128"/>
                <a:ea typeface="ＭＳ ゴシック" pitchFamily="49" charset="-128"/>
              </a:rPr>
              <a:t>媒体名：スラド</a:t>
            </a:r>
            <a:endParaRPr lang="en-US" altLang="ja-JP" sz="1000" dirty="0">
              <a:latin typeface="ＭＳ ゴシック" pitchFamily="49" charset="-128"/>
              <a:ea typeface="ＭＳ ゴシック" pitchFamily="49" charset="-128"/>
            </a:endParaRPr>
          </a:p>
          <a:p>
            <a:pPr>
              <a:lnSpc>
                <a:spcPct val="120000"/>
              </a:lnSpc>
            </a:pPr>
            <a:r>
              <a:rPr lang="ja-JP" altLang="en-US" sz="1000" dirty="0">
                <a:latin typeface="ＭＳ ゴシック" pitchFamily="49" charset="-128"/>
                <a:ea typeface="ＭＳ ゴシック" pitchFamily="49" charset="-128"/>
              </a:rPr>
              <a:t>メニュー名：</a:t>
            </a:r>
            <a:r>
              <a:rPr lang="en-US" altLang="ja-JP" sz="1000" dirty="0">
                <a:latin typeface="ＭＳ ゴシック" pitchFamily="49" charset="-128"/>
                <a:ea typeface="ＭＳ ゴシック" pitchFamily="49" charset="-128"/>
              </a:rPr>
              <a:t>IMP</a:t>
            </a:r>
            <a:r>
              <a:rPr lang="ja-JP" altLang="en-US" sz="1000" dirty="0">
                <a:latin typeface="ＭＳ ゴシック" pitchFamily="49" charset="-128"/>
                <a:ea typeface="ＭＳ ゴシック" pitchFamily="49" charset="-128"/>
              </a:rPr>
              <a:t>保証リーダーボード</a:t>
            </a:r>
          </a:p>
          <a:p>
            <a:pPr>
              <a:lnSpc>
                <a:spcPct val="120000"/>
              </a:lnSpc>
            </a:pPr>
            <a:r>
              <a:rPr lang="ja-JP" altLang="en-US" sz="1000" dirty="0">
                <a:latin typeface="ＭＳ ゴシック" pitchFamily="49" charset="-128"/>
                <a:ea typeface="ＭＳ ゴシック" pitchFamily="49" charset="-128"/>
              </a:rPr>
              <a:t>掲載期間：</a:t>
            </a:r>
            <a:r>
              <a:rPr lang="en-US" altLang="ja-JP" sz="1000" dirty="0">
                <a:latin typeface="ＭＳ ゴシック" pitchFamily="49" charset="-128"/>
                <a:ea typeface="ＭＳ ゴシック" pitchFamily="49" charset="-128"/>
              </a:rPr>
              <a:t>20200706</a:t>
            </a:r>
            <a:r>
              <a:rPr lang="ja-JP" altLang="en-US" sz="1000" dirty="0">
                <a:latin typeface="ＭＳ ゴシック" pitchFamily="49" charset="-128"/>
                <a:ea typeface="ＭＳ ゴシック" pitchFamily="49" charset="-128"/>
              </a:rPr>
              <a:t>開始、</a:t>
            </a:r>
            <a:r>
              <a:rPr lang="en-US" altLang="ja-JP" sz="1000" dirty="0">
                <a:latin typeface="ＭＳ ゴシック" pitchFamily="49" charset="-128"/>
                <a:ea typeface="ＭＳ ゴシック" pitchFamily="49" charset="-128"/>
              </a:rPr>
              <a:t>20200715</a:t>
            </a:r>
            <a:r>
              <a:rPr lang="ja-JP" altLang="en-US" sz="1000" dirty="0">
                <a:latin typeface="ＭＳ ゴシック" pitchFamily="49" charset="-128"/>
                <a:ea typeface="ＭＳ ゴシック" pitchFamily="49" charset="-128"/>
              </a:rPr>
              <a:t>終了想定</a:t>
            </a:r>
            <a:endParaRPr lang="en-US" altLang="ja-JP" sz="1000" dirty="0">
              <a:latin typeface="ＭＳ ゴシック" pitchFamily="49" charset="-128"/>
              <a:ea typeface="ＭＳ ゴシック" pitchFamily="49" charset="-128"/>
            </a:endParaRPr>
          </a:p>
          <a:p>
            <a:pPr>
              <a:lnSpc>
                <a:spcPct val="120000"/>
              </a:lnSpc>
            </a:pPr>
            <a:r>
              <a:rPr lang="ja-JP" altLang="en-US" sz="1000" dirty="0">
                <a:latin typeface="ＭＳ ゴシック" pitchFamily="49" charset="-128"/>
                <a:ea typeface="ＭＳ ゴシック" pitchFamily="49" charset="-128"/>
              </a:rPr>
              <a:t>掲載量：</a:t>
            </a:r>
            <a:r>
              <a:rPr lang="en-US" altLang="ja-JP" sz="1000" dirty="0">
                <a:latin typeface="ＭＳ ゴシック" pitchFamily="49" charset="-128"/>
                <a:ea typeface="ＭＳ ゴシック" pitchFamily="49" charset="-128"/>
              </a:rPr>
              <a:t>30</a:t>
            </a:r>
            <a:r>
              <a:rPr lang="ja-JP" altLang="en-US" sz="1000" dirty="0">
                <a:latin typeface="ＭＳ ゴシック" pitchFamily="49" charset="-128"/>
                <a:ea typeface="ＭＳ ゴシック" pitchFamily="49" charset="-128"/>
              </a:rPr>
              <a:t>万</a:t>
            </a:r>
            <a:r>
              <a:rPr lang="en-US" altLang="ja-JP" sz="1000" dirty="0">
                <a:latin typeface="ＭＳ ゴシック" pitchFamily="49" charset="-128"/>
                <a:ea typeface="ＭＳ ゴシック" pitchFamily="49" charset="-128"/>
              </a:rPr>
              <a:t>IMP</a:t>
            </a:r>
            <a:r>
              <a:rPr lang="ja-JP" altLang="en-US" sz="1000" dirty="0">
                <a:latin typeface="ＭＳ ゴシック" pitchFamily="49" charset="-128"/>
                <a:ea typeface="ＭＳ ゴシック" pitchFamily="49" charset="-128"/>
              </a:rPr>
              <a:t>保証</a:t>
            </a:r>
            <a:endParaRPr lang="en-US" altLang="ja-JP" sz="1000" dirty="0">
              <a:latin typeface="ＭＳ ゴシック" pitchFamily="49" charset="-128"/>
              <a:ea typeface="ＭＳ ゴシック" pitchFamily="49" charset="-128"/>
            </a:endParaRPr>
          </a:p>
          <a:p>
            <a:pPr>
              <a:lnSpc>
                <a:spcPct val="120000"/>
              </a:lnSpc>
            </a:pPr>
            <a:r>
              <a:rPr lang="ja-JP" altLang="en-US" sz="1000" dirty="0">
                <a:latin typeface="ＭＳ ゴシック" pitchFamily="49" charset="-128"/>
                <a:ea typeface="ＭＳ ゴシック" pitchFamily="49" charset="-128"/>
              </a:rPr>
              <a:t>備考：</a:t>
            </a:r>
            <a:endParaRPr lang="en-US" altLang="ja-JP" sz="1000" dirty="0">
              <a:latin typeface="ＭＳ ゴシック" pitchFamily="49" charset="-128"/>
              <a:ea typeface="ＭＳ ゴシック" pitchFamily="49" charset="-128"/>
            </a:endParaRPr>
          </a:p>
          <a:p>
            <a:pPr>
              <a:lnSpc>
                <a:spcPct val="120000"/>
              </a:lnSpc>
            </a:pPr>
            <a:r>
              <a:rPr lang="en-US" altLang="ja-JP" sz="1000" b="1" dirty="0">
                <a:latin typeface="ＭＳ ゴシック" pitchFamily="49" charset="-128"/>
                <a:ea typeface="ＭＳ ゴシック" pitchFamily="49" charset="-128"/>
              </a:rPr>
              <a:t>----------------------------------------------------</a:t>
            </a:r>
            <a:endParaRPr lang="ja-JP" altLang="en-US" sz="1000" b="1" dirty="0">
              <a:latin typeface="ＭＳ ゴシック" pitchFamily="49" charset="-128"/>
              <a:ea typeface="ＭＳ ゴシック" pitchFamily="49" charset="-128"/>
            </a:endParaRPr>
          </a:p>
        </p:txBody>
      </p:sp>
      <p:sp>
        <p:nvSpPr>
          <p:cNvPr id="16" name="テキスト ボックス 15"/>
          <p:cNvSpPr txBox="1"/>
          <p:nvPr/>
        </p:nvSpPr>
        <p:spPr bwMode="auto">
          <a:xfrm>
            <a:off x="7881958" y="1052736"/>
            <a:ext cx="1785950" cy="500066"/>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wrap="square" rtlCol="0">
            <a:noAutofit/>
          </a:bodyPr>
          <a:lstStyle/>
          <a:p>
            <a:r>
              <a:rPr lang="ja-JP" altLang="en-US" sz="900" dirty="0">
                <a:latin typeface="メイリオ" pitchFamily="50" charset="-128"/>
                <a:ea typeface="メイリオ" pitchFamily="50" charset="-128"/>
              </a:rPr>
              <a:t>ご不明な点がありましたら、</a:t>
            </a:r>
            <a:endParaRPr lang="en-US" altLang="ja-JP" sz="900" dirty="0">
              <a:latin typeface="メイリオ" pitchFamily="50" charset="-128"/>
              <a:ea typeface="メイリオ" pitchFamily="50" charset="-128"/>
            </a:endParaRPr>
          </a:p>
          <a:p>
            <a:r>
              <a:rPr lang="en-US" altLang="ja-JP" sz="900" b="1" dirty="0">
                <a:latin typeface="メイリオ" pitchFamily="50" charset="-128"/>
                <a:ea typeface="メイリオ" pitchFamily="50" charset="-128"/>
              </a:rPr>
              <a:t>sales@osdn.jp</a:t>
            </a:r>
          </a:p>
          <a:p>
            <a:r>
              <a:rPr lang="ja-JP" altLang="en-US" sz="900" dirty="0" err="1">
                <a:latin typeface="メイリオ" pitchFamily="50" charset="-128"/>
                <a:ea typeface="メイリオ" pitchFamily="50" charset="-128"/>
              </a:rPr>
              <a:t>まで</a:t>
            </a:r>
            <a:r>
              <a:rPr lang="ja-JP" altLang="en-US" sz="900" dirty="0">
                <a:latin typeface="メイリオ" pitchFamily="50" charset="-128"/>
                <a:ea typeface="メイリオ" pitchFamily="50" charset="-128"/>
              </a:rPr>
              <a:t>お問い合わせください</a:t>
            </a:r>
            <a:endParaRPr lang="en-US" altLang="ja-JP" sz="900" dirty="0">
              <a:latin typeface="メイリオ" pitchFamily="50" charset="-128"/>
              <a:ea typeface="メイリオ" pitchFamily="50" charset="-128"/>
            </a:endParaRPr>
          </a:p>
        </p:txBody>
      </p:sp>
      <p:sp>
        <p:nvSpPr>
          <p:cNvPr id="11" name="スライド番号プレースホルダ 10"/>
          <p:cNvSpPr>
            <a:spLocks noGrp="1"/>
          </p:cNvSpPr>
          <p:nvPr>
            <p:ph type="sldNum" sz="quarter" idx="10"/>
          </p:nvPr>
        </p:nvSpPr>
        <p:spPr/>
        <p:txBody>
          <a:bodyPr/>
          <a:lstStyle/>
          <a:p>
            <a:fld id="{5CBB9E85-79B7-4733-8294-1A471ACA4573}" type="slidenum">
              <a:rPr lang="ja-JP" altLang="en-US" smtClean="0"/>
              <a:pPr/>
              <a:t>5</a:t>
            </a:fld>
            <a:endParaRPr lang="ja-JP" altLang="en-US"/>
          </a:p>
        </p:txBody>
      </p:sp>
    </p:spTree>
    <p:extLst>
      <p:ext uri="{BB962C8B-B14F-4D97-AF65-F5344CB8AC3E}">
        <p14:creationId xmlns:p14="http://schemas.microsoft.com/office/powerpoint/2010/main" val="2286723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広告入稿規定</a:t>
            </a:r>
            <a:endParaRPr lang="ja-JP" altLang="en-US" dirty="0"/>
          </a:p>
        </p:txBody>
      </p:sp>
      <p:sp>
        <p:nvSpPr>
          <p:cNvPr id="17" name="コンテンツ プレースホルダ 16"/>
          <p:cNvSpPr>
            <a:spLocks noGrp="1"/>
          </p:cNvSpPr>
          <p:nvPr>
            <p:ph idx="1"/>
          </p:nvPr>
        </p:nvSpPr>
        <p:spPr>
          <a:xfrm>
            <a:off x="273000" y="864000"/>
            <a:ext cx="8568432" cy="5616000"/>
          </a:xfrm>
        </p:spPr>
        <p:txBody>
          <a:bodyPr anchor="t"/>
          <a:lstStyle/>
          <a:p>
            <a:r>
              <a:rPr lang="ja-JP" altLang="en-US" sz="1400" dirty="0"/>
              <a:t>原稿（クリエイティブ）入稿方法</a:t>
            </a:r>
            <a:endParaRPr lang="en-US" altLang="ja-JP" sz="1400" dirty="0"/>
          </a:p>
          <a:p>
            <a:pPr marL="179705" lvl="3"/>
            <a:r>
              <a:rPr lang="ja-JP" altLang="en-US" sz="1100">
                <a:latin typeface="メイリオ"/>
                <a:ea typeface="メイリオ"/>
              </a:rPr>
              <a:t>入稿先：　</a:t>
            </a:r>
            <a:r>
              <a:rPr lang="ja-JP" altLang="en-US" sz="1100">
                <a:solidFill>
                  <a:srgbClr val="2F2B20"/>
                </a:solidFill>
                <a:latin typeface="メイリオ"/>
                <a:ea typeface="メイリオ"/>
              </a:rPr>
              <a:t>sales</a:t>
            </a:r>
            <a:r>
              <a:rPr lang="en-US" altLang="ja-JP" sz="1100" b="1" dirty="0">
                <a:solidFill>
                  <a:schemeClr val="accent4">
                    <a:lumMod val="75000"/>
                  </a:schemeClr>
                </a:solidFill>
                <a:latin typeface="メイリオ"/>
                <a:ea typeface="メイリオ"/>
              </a:rPr>
              <a:t>@osdn.jp</a:t>
            </a:r>
            <a:r>
              <a:rPr lang="ja-JP" altLang="en-US" sz="1100">
                <a:solidFill>
                  <a:schemeClr val="bg2">
                    <a:lumMod val="50000"/>
                  </a:schemeClr>
                </a:solidFill>
                <a:latin typeface="メイリオ"/>
                <a:ea typeface="メイリオ"/>
              </a:rPr>
              <a:t> </a:t>
            </a:r>
            <a:r>
              <a:rPr lang="ja-JP" altLang="en-US" sz="1100">
                <a:latin typeface="メイリオ"/>
                <a:ea typeface="メイリオ"/>
              </a:rPr>
              <a:t>宛てに電子メールにて送付してください。内容確認後に、受領メールを送付いたします。</a:t>
            </a:r>
          </a:p>
          <a:p>
            <a:pPr marL="179705" lvl="3"/>
            <a:r>
              <a:rPr lang="ja-JP" altLang="en-US" sz="1100" dirty="0"/>
              <a:t>締切日：　掲載開始日の</a:t>
            </a:r>
            <a:r>
              <a:rPr lang="en-US" altLang="ja-JP" sz="1100" dirty="0"/>
              <a:t>2</a:t>
            </a:r>
            <a:r>
              <a:rPr lang="ja-JP" altLang="en-US" sz="1100" dirty="0"/>
              <a:t>営業日前 </a:t>
            </a:r>
            <a:r>
              <a:rPr lang="en-US" altLang="ja-JP" sz="1100" dirty="0"/>
              <a:t>(Flash</a:t>
            </a:r>
            <a:r>
              <a:rPr lang="ja-JP" altLang="en-US" sz="1100" dirty="0"/>
              <a:t>広告は</a:t>
            </a:r>
            <a:r>
              <a:rPr lang="en-US" altLang="ja-JP" sz="1100" dirty="0"/>
              <a:t>4</a:t>
            </a:r>
            <a:r>
              <a:rPr lang="ja-JP" altLang="en-US" sz="1100" dirty="0"/>
              <a:t>営業日前</a:t>
            </a:r>
            <a:r>
              <a:rPr lang="en-US" altLang="ja-JP" sz="1100" dirty="0"/>
              <a:t>)</a:t>
            </a:r>
            <a:r>
              <a:rPr lang="ja-JP" altLang="en-US" sz="1100" dirty="0"/>
              <a:t> 。</a:t>
            </a:r>
            <a:endParaRPr lang="en-US" altLang="ja-JP" sz="1100" dirty="0"/>
          </a:p>
          <a:p>
            <a:pPr marL="179705" lvl="3"/>
            <a:r>
              <a:rPr lang="ja-JP" altLang="en-US" sz="1100" dirty="0"/>
              <a:t>入稿時の添付情報：　電子メールにお申し込み時の内容をお願いいたします。</a:t>
            </a:r>
            <a:endParaRPr lang="en-US" altLang="ja-JP" sz="1100" dirty="0"/>
          </a:p>
          <a:p>
            <a:pPr marL="179705" lvl="3"/>
            <a:endParaRPr lang="en-US" altLang="ja-JP" sz="1100" dirty="0"/>
          </a:p>
          <a:p>
            <a:pPr marL="179705" lvl="3"/>
            <a:r>
              <a:rPr lang="en-US" altLang="ja-JP" sz="1200" dirty="0">
                <a:solidFill>
                  <a:srgbClr val="FF0000"/>
                </a:solidFill>
              </a:rPr>
              <a:t>※</a:t>
            </a:r>
            <a:r>
              <a:rPr lang="ja-JP" altLang="en-US" sz="1200" dirty="0">
                <a:solidFill>
                  <a:srgbClr val="FF0000"/>
                </a:solidFill>
              </a:rPr>
              <a:t>誘導先</a:t>
            </a:r>
            <a:r>
              <a:rPr lang="en-US" altLang="ja-JP" sz="1200" dirty="0">
                <a:solidFill>
                  <a:srgbClr val="FF0000"/>
                </a:solidFill>
              </a:rPr>
              <a:t>URL</a:t>
            </a:r>
            <a:r>
              <a:rPr lang="ja-JP" altLang="en-US" sz="1200" dirty="0">
                <a:solidFill>
                  <a:srgbClr val="FF0000"/>
                </a:solidFill>
              </a:rPr>
              <a:t>の記載漏れ、添付し忘れにご注意ください。</a:t>
            </a:r>
            <a:endParaRPr lang="en-US" altLang="ja-JP" sz="1200" dirty="0">
              <a:solidFill>
                <a:srgbClr val="FF0000"/>
              </a:solidFill>
            </a:endParaRPr>
          </a:p>
          <a:p>
            <a:pPr marL="179705" lvl="3"/>
            <a:endParaRPr lang="en-US" altLang="ja-JP" sz="1100" dirty="0"/>
          </a:p>
          <a:p>
            <a:r>
              <a:rPr lang="ja-JP" altLang="en-US" sz="1400" dirty="0"/>
              <a:t>原稿フォーマット</a:t>
            </a:r>
            <a:endParaRPr lang="en-US" altLang="ja-JP" sz="1400" dirty="0"/>
          </a:p>
          <a:p>
            <a:pPr marL="179705" lvl="4"/>
            <a:r>
              <a:rPr lang="ja-JP" altLang="en-US" sz="1100">
                <a:latin typeface="メイリオ"/>
                <a:ea typeface="メイリオ"/>
              </a:rPr>
              <a:t>形式：</a:t>
            </a:r>
            <a:r>
              <a:rPr lang="en-US" altLang="ja-JP" sz="1100" dirty="0">
                <a:latin typeface="メイリオ"/>
                <a:ea typeface="メイリオ"/>
              </a:rPr>
              <a:t>GIF</a:t>
            </a:r>
            <a:r>
              <a:rPr lang="ja-JP" altLang="en-US" sz="1100">
                <a:latin typeface="メイリオ"/>
                <a:ea typeface="メイリオ"/>
              </a:rPr>
              <a:t>、</a:t>
            </a:r>
            <a:r>
              <a:rPr lang="en-US" altLang="ja-JP" sz="1100" dirty="0">
                <a:latin typeface="メイリオ"/>
                <a:ea typeface="メイリオ"/>
              </a:rPr>
              <a:t>PNG</a:t>
            </a:r>
            <a:r>
              <a:rPr lang="ja-JP" altLang="en-US" sz="1100">
                <a:latin typeface="メイリオ"/>
                <a:ea typeface="メイリオ"/>
              </a:rPr>
              <a:t>、</a:t>
            </a:r>
            <a:r>
              <a:rPr lang="en-US" altLang="ja-JP" sz="1100" dirty="0">
                <a:latin typeface="メイリオ"/>
                <a:ea typeface="メイリオ"/>
              </a:rPr>
              <a:t>JPEG</a:t>
            </a:r>
            <a:r>
              <a:rPr lang="ja-JP" altLang="en-US" sz="1100">
                <a:latin typeface="メイリオ"/>
                <a:ea typeface="メイリオ"/>
              </a:rPr>
              <a:t>、テキスト</a:t>
            </a:r>
            <a:endParaRPr lang="en-US" altLang="ja-JP" sz="1100">
              <a:latin typeface="メイリオ"/>
              <a:ea typeface="メイリオ"/>
            </a:endParaRPr>
          </a:p>
          <a:p>
            <a:pPr marL="179705" lvl="4"/>
            <a:r>
              <a:rPr lang="en-US" altLang="ja-JP" sz="1100" dirty="0"/>
              <a:t>※</a:t>
            </a:r>
            <a:r>
              <a:rPr lang="ja-JP" altLang="en-US" sz="1100" dirty="0"/>
              <a:t> </a:t>
            </a:r>
            <a:r>
              <a:rPr lang="en-US" altLang="ja-JP" sz="1100" dirty="0"/>
              <a:t>GIF</a:t>
            </a:r>
            <a:r>
              <a:rPr lang="ja-JP" altLang="en-US" sz="1100" dirty="0"/>
              <a:t>アニメーションのループは規定容量内無制限</a:t>
            </a:r>
            <a:endParaRPr lang="en-US" altLang="ja-JP" sz="1100" dirty="0"/>
          </a:p>
          <a:p>
            <a:pPr marL="179705" lvl="4"/>
            <a:r>
              <a:rPr lang="en-US" altLang="ja-JP" sz="1100" dirty="0"/>
              <a:t>※ ALT</a:t>
            </a:r>
            <a:r>
              <a:rPr lang="ja-JP" altLang="en-US" sz="1100" dirty="0"/>
              <a:t>指定は不可</a:t>
            </a:r>
            <a:endParaRPr lang="en-US" altLang="ja-JP" sz="1100" dirty="0"/>
          </a:p>
          <a:p>
            <a:pPr marL="179705" lvl="4"/>
            <a:endParaRPr lang="en-US" altLang="ja-JP" sz="1100" dirty="0"/>
          </a:p>
          <a:p>
            <a:pPr marL="179705" lvl="4"/>
            <a:r>
              <a:rPr lang="ja-JP" altLang="en-US" sz="1100" dirty="0"/>
              <a:t>そのほかの形式を希望される場合はご相談ください。</a:t>
            </a:r>
            <a:endParaRPr lang="en-US" altLang="ja-JP" sz="1100" dirty="0"/>
          </a:p>
          <a:p>
            <a:pPr marL="179705" lvl="4"/>
            <a:r>
              <a:rPr lang="en-US" altLang="ja-JP" sz="1100" dirty="0"/>
              <a:t>DoubleClick for Publishers</a:t>
            </a:r>
            <a:r>
              <a:rPr lang="ja-JP" altLang="en-US" sz="1100" dirty="0"/>
              <a:t>で扱えるフォーマットであれば検討いたします。</a:t>
            </a:r>
            <a:endParaRPr lang="en-US" altLang="ja-JP" sz="1100" dirty="0"/>
          </a:p>
          <a:p>
            <a:pPr>
              <a:buNone/>
            </a:pPr>
            <a:endParaRPr lang="en-US" altLang="ja-JP" sz="1100" dirty="0"/>
          </a:p>
        </p:txBody>
      </p:sp>
      <p:sp>
        <p:nvSpPr>
          <p:cNvPr id="16" name="テキスト ボックス 15"/>
          <p:cNvSpPr txBox="1"/>
          <p:nvPr/>
        </p:nvSpPr>
        <p:spPr bwMode="auto">
          <a:xfrm>
            <a:off x="7881958" y="1071546"/>
            <a:ext cx="1785950" cy="500066"/>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wrap="square" rtlCol="0">
            <a:noAutofit/>
          </a:bodyPr>
          <a:lstStyle/>
          <a:p>
            <a:r>
              <a:rPr lang="ja-JP" altLang="en-US" sz="900" dirty="0">
                <a:latin typeface="メイリオ" pitchFamily="50" charset="-128"/>
                <a:ea typeface="メイリオ" pitchFamily="50" charset="-128"/>
              </a:rPr>
              <a:t>ご不明な点がありましたら、</a:t>
            </a:r>
            <a:endParaRPr lang="en-US" altLang="ja-JP" sz="900" dirty="0">
              <a:latin typeface="メイリオ" pitchFamily="50" charset="-128"/>
              <a:ea typeface="メイリオ" pitchFamily="50" charset="-128"/>
            </a:endParaRPr>
          </a:p>
          <a:p>
            <a:r>
              <a:rPr lang="en-US" altLang="ja-JP" sz="900" b="1" dirty="0">
                <a:latin typeface="メイリオ" pitchFamily="50" charset="-128"/>
                <a:ea typeface="メイリオ" pitchFamily="50" charset="-128"/>
              </a:rPr>
              <a:t>sales@osdn.jp</a:t>
            </a:r>
          </a:p>
          <a:p>
            <a:r>
              <a:rPr lang="ja-JP" altLang="en-US" sz="900" dirty="0" err="1">
                <a:latin typeface="メイリオ" pitchFamily="50" charset="-128"/>
                <a:ea typeface="メイリオ" pitchFamily="50" charset="-128"/>
              </a:rPr>
              <a:t>まで</a:t>
            </a:r>
            <a:r>
              <a:rPr lang="ja-JP" altLang="en-US" sz="900" dirty="0">
                <a:latin typeface="メイリオ" pitchFamily="50" charset="-128"/>
                <a:ea typeface="メイリオ" pitchFamily="50" charset="-128"/>
              </a:rPr>
              <a:t>お問い合わせください</a:t>
            </a:r>
            <a:endParaRPr lang="en-US" altLang="ja-JP" sz="900" dirty="0">
              <a:latin typeface="メイリオ" pitchFamily="50" charset="-128"/>
              <a:ea typeface="メイリオ" pitchFamily="50" charset="-128"/>
            </a:endParaRPr>
          </a:p>
        </p:txBody>
      </p:sp>
      <p:sp>
        <p:nvSpPr>
          <p:cNvPr id="11" name="スライド番号プレースホルダ 10"/>
          <p:cNvSpPr>
            <a:spLocks noGrp="1"/>
          </p:cNvSpPr>
          <p:nvPr>
            <p:ph type="sldNum" sz="quarter" idx="10"/>
          </p:nvPr>
        </p:nvSpPr>
        <p:spPr/>
        <p:txBody>
          <a:bodyPr/>
          <a:lstStyle/>
          <a:p>
            <a:fld id="{5CBB9E85-79B7-4733-8294-1A471ACA4573}" type="slidenum">
              <a:rPr lang="ja-JP" altLang="en-US" smtClean="0"/>
              <a:pPr/>
              <a:t>6</a:t>
            </a:fld>
            <a:endParaRPr lang="ja-JP" altLang="en-US"/>
          </a:p>
        </p:txBody>
      </p:sp>
    </p:spTree>
    <p:extLst>
      <p:ext uri="{BB962C8B-B14F-4D97-AF65-F5344CB8AC3E}">
        <p14:creationId xmlns:p14="http://schemas.microsoft.com/office/powerpoint/2010/main" val="334289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広告掲載規定</a:t>
            </a:r>
            <a:endParaRPr lang="ja-JP" altLang="en-US" dirty="0"/>
          </a:p>
        </p:txBody>
      </p:sp>
      <p:sp>
        <p:nvSpPr>
          <p:cNvPr id="3" name="コンテンツ プレースホルダ 2"/>
          <p:cNvSpPr>
            <a:spLocks noGrp="1"/>
          </p:cNvSpPr>
          <p:nvPr>
            <p:ph idx="1"/>
          </p:nvPr>
        </p:nvSpPr>
        <p:spPr/>
        <p:txBody>
          <a:bodyPr numCol="2"/>
          <a:lstStyle/>
          <a:p>
            <a:pPr>
              <a:buNone/>
            </a:pPr>
            <a:r>
              <a:rPr lang="ja-JP" altLang="en-US" sz="1000" dirty="0"/>
              <a:t>バナー広告をお申し込みになる方は、以下の基準、保証、および注意をよくお読み頂き、同意のうえでバナー広告をお申し込みください。お申し込みをされた方は、自動的に下記の基準、保証、および注意について同意されたものとみなします。 </a:t>
            </a:r>
          </a:p>
          <a:p>
            <a:pPr>
              <a:buNone/>
            </a:pPr>
            <a:endParaRPr lang="ja-JP" altLang="en-US" sz="1000" dirty="0"/>
          </a:p>
          <a:p>
            <a:pPr>
              <a:buNone/>
            </a:pPr>
            <a:r>
              <a:rPr lang="en-US" altLang="ja-JP" sz="1000" b="1" dirty="0"/>
              <a:t>(1)</a:t>
            </a:r>
            <a:r>
              <a:rPr lang="ja-JP" altLang="en-US" sz="1000" b="1" dirty="0"/>
              <a:t>　広告掲載倫理基準</a:t>
            </a:r>
          </a:p>
          <a:p>
            <a:pPr>
              <a:buNone/>
            </a:pPr>
            <a:r>
              <a:rPr lang="ja-JP" altLang="en-US" sz="1000" dirty="0"/>
              <a:t>  </a:t>
            </a:r>
            <a:r>
              <a:rPr lang="en-US" altLang="ja-JP" sz="1000" dirty="0"/>
              <a:t>1. </a:t>
            </a:r>
            <a:r>
              <a:rPr lang="ja-JP" altLang="en-US" sz="1000" dirty="0"/>
              <a:t>サイトの信頼・品位を損なう広告の掲載はしない。 </a:t>
            </a:r>
          </a:p>
          <a:p>
            <a:pPr>
              <a:buNone/>
            </a:pPr>
            <a:r>
              <a:rPr lang="ja-JP" altLang="en-US" sz="1000" dirty="0"/>
              <a:t>  </a:t>
            </a:r>
            <a:r>
              <a:rPr lang="en-US" altLang="ja-JP" sz="1000" dirty="0"/>
              <a:t>2. </a:t>
            </a:r>
            <a:r>
              <a:rPr lang="ja-JP" altLang="en-US" sz="1000" dirty="0"/>
              <a:t>真意を伝える広告の掲載でなくてはならない。 </a:t>
            </a:r>
          </a:p>
          <a:p>
            <a:pPr>
              <a:buNone/>
            </a:pPr>
            <a:r>
              <a:rPr lang="ja-JP" altLang="en-US" sz="1000" dirty="0"/>
              <a:t>  </a:t>
            </a:r>
            <a:r>
              <a:rPr lang="en-US" altLang="ja-JP" sz="1000" dirty="0"/>
              <a:t>3. </a:t>
            </a:r>
            <a:r>
              <a:rPr lang="ja-JP" altLang="en-US" sz="1000" dirty="0"/>
              <a:t>法令に違反する広告の掲載はしない。 </a:t>
            </a:r>
          </a:p>
          <a:p>
            <a:pPr>
              <a:buNone/>
            </a:pPr>
            <a:r>
              <a:rPr lang="ja-JP" altLang="en-US" sz="1000" dirty="0"/>
              <a:t>  </a:t>
            </a:r>
            <a:r>
              <a:rPr lang="en-US" altLang="ja-JP" sz="1000" dirty="0"/>
              <a:t>4. </a:t>
            </a:r>
            <a:r>
              <a:rPr lang="ja-JP" altLang="en-US" sz="1000" dirty="0"/>
              <a:t>公序良俗に反する広告の掲載はしない。</a:t>
            </a:r>
            <a:endParaRPr lang="en-US" altLang="ja-JP" sz="1000" dirty="0"/>
          </a:p>
          <a:p>
            <a:pPr>
              <a:buNone/>
            </a:pPr>
            <a:r>
              <a:rPr lang="ja-JP" altLang="en-US" sz="1000" dirty="0"/>
              <a:t> </a:t>
            </a:r>
          </a:p>
          <a:p>
            <a:pPr>
              <a:buNone/>
            </a:pPr>
            <a:r>
              <a:rPr lang="en-US" altLang="ja-JP" sz="1000" b="1" dirty="0"/>
              <a:t>(2)</a:t>
            </a:r>
            <a:r>
              <a:rPr lang="ja-JP" altLang="en-US" sz="1000" b="1" dirty="0"/>
              <a:t>　広告掲載基準</a:t>
            </a:r>
          </a:p>
          <a:p>
            <a:pPr>
              <a:buNone/>
            </a:pPr>
            <a:r>
              <a:rPr lang="en-US" altLang="ja-JP" sz="1000" dirty="0"/>
              <a:t>1. </a:t>
            </a:r>
            <a:r>
              <a:rPr lang="ja-JP" altLang="en-US" sz="1000" dirty="0"/>
              <a:t>責任の所在が不明確なもの。 </a:t>
            </a:r>
          </a:p>
          <a:p>
            <a:pPr>
              <a:buNone/>
            </a:pPr>
            <a:r>
              <a:rPr lang="en-US" altLang="ja-JP" sz="1000" dirty="0"/>
              <a:t>2. </a:t>
            </a:r>
            <a:r>
              <a:rPr lang="ja-JP" altLang="en-US" sz="1000" dirty="0"/>
              <a:t>社会秩序を乱す次のような表現あるいはコンテンツ。 </a:t>
            </a:r>
          </a:p>
          <a:p>
            <a:pPr>
              <a:buNone/>
            </a:pPr>
            <a:r>
              <a:rPr lang="ja-JP" altLang="en-US" sz="1000" dirty="0"/>
              <a:t>   </a:t>
            </a:r>
            <a:r>
              <a:rPr lang="en-US" altLang="ja-JP" sz="1000" dirty="0" err="1"/>
              <a:t>i</a:t>
            </a:r>
            <a:r>
              <a:rPr lang="en-US" altLang="ja-JP" sz="1000" dirty="0"/>
              <a:t> </a:t>
            </a:r>
            <a:r>
              <a:rPr lang="ja-JP" altLang="en-US" sz="1000" dirty="0"/>
              <a:t>暴力、賭博、麻薬、売春などの不法行為を肯定、美化するもの。 </a:t>
            </a:r>
          </a:p>
          <a:p>
            <a:pPr>
              <a:buNone/>
            </a:pPr>
            <a:r>
              <a:rPr lang="ja-JP" altLang="en-US" sz="1000" dirty="0"/>
              <a:t>   </a:t>
            </a:r>
            <a:r>
              <a:rPr lang="en-US" altLang="ja-JP" sz="1000" dirty="0"/>
              <a:t>ii </a:t>
            </a:r>
            <a:r>
              <a:rPr lang="ja-JP" altLang="en-US" sz="1000" dirty="0"/>
              <a:t>醜悪、残虐、猟奇的で不快感を与える恐れがあるもの。 </a:t>
            </a:r>
          </a:p>
          <a:p>
            <a:pPr>
              <a:buNone/>
            </a:pPr>
            <a:r>
              <a:rPr lang="ja-JP" altLang="en-US" sz="1000" dirty="0"/>
              <a:t>   </a:t>
            </a:r>
            <a:r>
              <a:rPr lang="en-US" altLang="ja-JP" sz="1000" dirty="0"/>
              <a:t>iii </a:t>
            </a:r>
            <a:r>
              <a:rPr lang="ja-JP" altLang="en-US" sz="1000" dirty="0"/>
              <a:t>性に関する表現で、品位のないもの。 </a:t>
            </a:r>
          </a:p>
          <a:p>
            <a:pPr>
              <a:buNone/>
            </a:pPr>
            <a:r>
              <a:rPr lang="ja-JP" altLang="en-US" sz="1000" dirty="0"/>
              <a:t>   </a:t>
            </a:r>
            <a:r>
              <a:rPr lang="en-US" altLang="ja-JP" sz="1000" dirty="0"/>
              <a:t>iv </a:t>
            </a:r>
            <a:r>
              <a:rPr lang="ja-JP" altLang="en-US" sz="1000" dirty="0"/>
              <a:t>その他風紀を乱したり、犯罪を誘発する恐れのあるもの。 </a:t>
            </a:r>
          </a:p>
          <a:p>
            <a:pPr>
              <a:buNone/>
            </a:pPr>
            <a:r>
              <a:rPr lang="en-US" altLang="ja-JP" sz="1000" dirty="0"/>
              <a:t>3. </a:t>
            </a:r>
            <a:r>
              <a:rPr lang="ja-JP" altLang="en-US" sz="1000" dirty="0"/>
              <a:t>投機、射幸心を著しくあおるもの。 </a:t>
            </a:r>
          </a:p>
          <a:p>
            <a:pPr>
              <a:buNone/>
            </a:pPr>
            <a:r>
              <a:rPr lang="en-US" altLang="ja-JP" sz="1000" dirty="0"/>
              <a:t>4. </a:t>
            </a:r>
            <a:r>
              <a:rPr lang="ja-JP" altLang="en-US" sz="1000" dirty="0"/>
              <a:t>医療、医薬品、化粧品において、効能・効果等が厚生省の承認する範囲を逸脱するもの。 </a:t>
            </a:r>
          </a:p>
          <a:p>
            <a:pPr>
              <a:buNone/>
            </a:pPr>
            <a:r>
              <a:rPr lang="en-US" altLang="ja-JP" sz="1000" dirty="0"/>
              <a:t>5. </a:t>
            </a:r>
            <a:r>
              <a:rPr lang="ja-JP" altLang="en-US" sz="1000" dirty="0"/>
              <a:t>非科学的または迷信に類するもので、ユーザーを迷わせたり、不安を与える恐れがあるもの。 </a:t>
            </a:r>
          </a:p>
          <a:p>
            <a:pPr>
              <a:buNone/>
            </a:pPr>
            <a:r>
              <a:rPr lang="en-US" altLang="ja-JP" sz="1000" dirty="0"/>
              <a:t>6. </a:t>
            </a:r>
            <a:r>
              <a:rPr lang="ja-JP" altLang="en-US" sz="1000" dirty="0"/>
              <a:t>名誉毀損、プライバシーの侵害、信用毀損、業務妨害となる恐れのあるもの。 </a:t>
            </a:r>
          </a:p>
          <a:p>
            <a:pPr>
              <a:buNone/>
            </a:pPr>
            <a:r>
              <a:rPr lang="en-US" altLang="ja-JP" sz="1000" dirty="0"/>
              <a:t>7. </a:t>
            </a:r>
            <a:r>
              <a:rPr lang="ja-JP" altLang="en-US" sz="1000" dirty="0"/>
              <a:t>氏名、写真、談話および商標、著作物、意匠などを無断で利用したもの。 </a:t>
            </a:r>
          </a:p>
          <a:p>
            <a:pPr>
              <a:buNone/>
            </a:pPr>
            <a:r>
              <a:rPr lang="en-US" altLang="ja-JP" sz="1000" dirty="0"/>
              <a:t>8. </a:t>
            </a:r>
            <a:r>
              <a:rPr lang="ja-JP" altLang="en-US" sz="1000" dirty="0"/>
              <a:t>内外の国家、民族などの尊厳を傷つける恐れのあるもの。 </a:t>
            </a:r>
          </a:p>
          <a:p>
            <a:pPr>
              <a:buNone/>
            </a:pPr>
            <a:r>
              <a:rPr lang="en-US" altLang="ja-JP" sz="1000" dirty="0"/>
              <a:t>9. </a:t>
            </a:r>
            <a:r>
              <a:rPr lang="ja-JP" altLang="en-US" sz="1000" dirty="0"/>
              <a:t>誤認混同を与える恐れのあるもの、詐欺的なもの、不当商法とみなされるもの。 </a:t>
            </a:r>
          </a:p>
          <a:p>
            <a:pPr>
              <a:buNone/>
            </a:pPr>
            <a:r>
              <a:rPr lang="en-US" altLang="ja-JP" sz="1000" dirty="0"/>
              <a:t>10. </a:t>
            </a:r>
            <a:r>
              <a:rPr lang="ja-JP" altLang="en-US" sz="1000" dirty="0"/>
              <a:t>公正な第三者機関の立証データ無しに「世界一」「</a:t>
            </a:r>
            <a:r>
              <a:rPr lang="en-US" altLang="ja-JP" sz="1000" dirty="0"/>
              <a:t>No.1</a:t>
            </a:r>
            <a:r>
              <a:rPr lang="ja-JP" altLang="en-US" sz="1000" dirty="0"/>
              <a:t>」等の表記をしているもの、または比較広告で公正取引委員会に定めるガイドラインに準じていないもの。 </a:t>
            </a:r>
          </a:p>
          <a:p>
            <a:pPr>
              <a:buNone/>
            </a:pPr>
            <a:r>
              <a:rPr lang="en-US" altLang="ja-JP" sz="1000" dirty="0"/>
              <a:t>11. </a:t>
            </a:r>
            <a:r>
              <a:rPr lang="ja-JP" altLang="en-US" sz="1000" dirty="0"/>
              <a:t>ユーザーに不快感を与える恐れがあると認められるもの。 </a:t>
            </a:r>
          </a:p>
          <a:p>
            <a:pPr>
              <a:buNone/>
            </a:pPr>
            <a:r>
              <a:rPr lang="en-US" altLang="ja-JP" sz="1000" dirty="0"/>
              <a:t>12. </a:t>
            </a:r>
            <a:r>
              <a:rPr lang="ja-JP" altLang="en-US" sz="1000" dirty="0"/>
              <a:t>高速振動や高速点滅が連続するもの。 </a:t>
            </a:r>
          </a:p>
          <a:p>
            <a:pPr>
              <a:buNone/>
            </a:pPr>
            <a:r>
              <a:rPr lang="en-US" altLang="ja-JP" sz="1000" dirty="0"/>
              <a:t>13. </a:t>
            </a:r>
            <a:r>
              <a:rPr lang="ja-JP" altLang="en-US" sz="1000" dirty="0"/>
              <a:t>以上の他、</a:t>
            </a:r>
            <a:r>
              <a:rPr lang="en-US" altLang="ja-JP" sz="1000" dirty="0"/>
              <a:t>OSDN</a:t>
            </a:r>
            <a:r>
              <a:rPr lang="ja-JP" altLang="en-US" sz="1000" dirty="0"/>
              <a:t>が不適切だと判断したもの。 </a:t>
            </a:r>
          </a:p>
          <a:p>
            <a:pPr>
              <a:buNone/>
            </a:pPr>
            <a:endParaRPr lang="en-US" altLang="ja-JP" sz="1000" dirty="0"/>
          </a:p>
          <a:p>
            <a:pPr>
              <a:buNone/>
            </a:pPr>
            <a:endParaRPr lang="en-US" altLang="ja-JP" sz="1000" dirty="0"/>
          </a:p>
          <a:p>
            <a:pPr>
              <a:buNone/>
            </a:pPr>
            <a:endParaRPr lang="en-US" altLang="ja-JP" sz="1000" dirty="0"/>
          </a:p>
          <a:p>
            <a:pPr>
              <a:buNone/>
            </a:pPr>
            <a:endParaRPr lang="en-US" altLang="ja-JP" sz="1000" dirty="0"/>
          </a:p>
          <a:p>
            <a:pPr>
              <a:buNone/>
            </a:pPr>
            <a:endParaRPr lang="en-US" altLang="ja-JP" sz="1000" dirty="0"/>
          </a:p>
          <a:p>
            <a:pPr>
              <a:buNone/>
            </a:pPr>
            <a:endParaRPr lang="en-US" altLang="ja-JP" sz="1000" dirty="0"/>
          </a:p>
          <a:p>
            <a:pPr>
              <a:buNone/>
            </a:pPr>
            <a:endParaRPr lang="en-US" altLang="ja-JP" sz="1000" dirty="0"/>
          </a:p>
          <a:p>
            <a:pPr>
              <a:buNone/>
            </a:pPr>
            <a:r>
              <a:rPr lang="en-US" altLang="ja-JP" sz="1000" b="1" dirty="0"/>
              <a:t>(3)</a:t>
            </a:r>
            <a:r>
              <a:rPr lang="ja-JP" altLang="en-US" sz="1000" b="1" dirty="0"/>
              <a:t>　保証</a:t>
            </a:r>
          </a:p>
          <a:p>
            <a:pPr>
              <a:buNone/>
            </a:pPr>
            <a:r>
              <a:rPr lang="en-US" altLang="ja-JP" sz="1000" dirty="0"/>
              <a:t>1. </a:t>
            </a:r>
            <a:r>
              <a:rPr lang="ja-JP" altLang="en-US" sz="1000" dirty="0"/>
              <a:t>広告主及び広告代理店は、以下のことに同意するものとします。本広告の内容、意匠等について、広告主および広告代理店がその全ての責任を負っています。本広告により生じた如何なる紛争についても、広告主と広告代理店の負担と責任において、一切を処理してください。本件に関し</a:t>
            </a:r>
            <a:r>
              <a:rPr lang="en-US" altLang="ja-JP" sz="1000" dirty="0"/>
              <a:t>OSDN</a:t>
            </a:r>
            <a:r>
              <a:rPr lang="ja-JP" altLang="en-US" sz="1000" dirty="0"/>
              <a:t>は一切の責任を負わないこととします。 </a:t>
            </a:r>
          </a:p>
          <a:p>
            <a:pPr>
              <a:buNone/>
            </a:pPr>
            <a:endParaRPr lang="en-US" altLang="ja-JP" sz="1000" dirty="0"/>
          </a:p>
          <a:p>
            <a:pPr>
              <a:buNone/>
            </a:pPr>
            <a:r>
              <a:rPr lang="en-US" altLang="ja-JP" sz="1000" dirty="0"/>
              <a:t>2 . OSDN</a:t>
            </a:r>
            <a:r>
              <a:rPr lang="ja-JP" altLang="en-US" sz="1000" dirty="0"/>
              <a:t>は、</a:t>
            </a:r>
            <a:r>
              <a:rPr lang="en-US" altLang="ja-JP" sz="1000" dirty="0"/>
              <a:t>(1)</a:t>
            </a:r>
            <a:r>
              <a:rPr lang="ja-JP" altLang="en-US" sz="1000" dirty="0"/>
              <a:t>不可抗力、</a:t>
            </a:r>
            <a:r>
              <a:rPr lang="en-US" altLang="ja-JP" sz="1000" dirty="0"/>
              <a:t>(2)</a:t>
            </a:r>
            <a:r>
              <a:rPr lang="ja-JP" altLang="en-US" sz="1000" dirty="0"/>
              <a:t>政府または法令による決定、</a:t>
            </a:r>
            <a:r>
              <a:rPr lang="en-US" altLang="ja-JP" sz="1000" dirty="0"/>
              <a:t>(3)</a:t>
            </a:r>
            <a:r>
              <a:rPr lang="ja-JP" altLang="en-US" sz="1000" dirty="0"/>
              <a:t>火災又は地震等の自然災害、</a:t>
            </a:r>
            <a:r>
              <a:rPr lang="en-US" altLang="ja-JP" sz="1000" dirty="0"/>
              <a:t>(4)</a:t>
            </a:r>
            <a:r>
              <a:rPr lang="ja-JP" altLang="en-US" sz="1000" dirty="0"/>
              <a:t>暴動、騒動、爆発、通商停止、ストライキまたは通信の停止等の人災等、</a:t>
            </a:r>
            <a:r>
              <a:rPr lang="en-US" altLang="ja-JP" sz="1000" dirty="0"/>
              <a:t>OSDN</a:t>
            </a:r>
            <a:r>
              <a:rPr lang="ja-JP" altLang="en-US" sz="1000" dirty="0"/>
              <a:t>の責に帰すべき事由によらない配信遅延または配信不能については、一切の責任を負わないものとします。 </a:t>
            </a:r>
          </a:p>
          <a:p>
            <a:pPr>
              <a:buNone/>
            </a:pPr>
            <a:endParaRPr lang="en-US" altLang="ja-JP" sz="1000" dirty="0"/>
          </a:p>
          <a:p>
            <a:pPr>
              <a:buNone/>
            </a:pPr>
            <a:r>
              <a:rPr lang="en-US" altLang="ja-JP" sz="1000" dirty="0"/>
              <a:t>3. OSDN</a:t>
            </a:r>
            <a:r>
              <a:rPr lang="ja-JP" altLang="en-US" sz="1000" dirty="0"/>
              <a:t>は、</a:t>
            </a:r>
            <a:r>
              <a:rPr lang="en-US" altLang="ja-JP" sz="1000" dirty="0"/>
              <a:t>OSDN</a:t>
            </a:r>
            <a:r>
              <a:rPr lang="ja-JP" altLang="en-US" sz="1000" dirty="0"/>
              <a:t>の責に帰すべき事由による、配信の遅延、配信不能、表示不能、内容の変更、内容の脱落については、</a:t>
            </a:r>
            <a:r>
              <a:rPr lang="en-US" altLang="ja-JP" sz="1000" dirty="0"/>
              <a:t>OSDN</a:t>
            </a:r>
            <a:r>
              <a:rPr lang="ja-JP" altLang="en-US" sz="1000" dirty="0"/>
              <a:t>の責任において対応します。ただし、これによって生じた如何なる損害賠償にも</a:t>
            </a:r>
            <a:r>
              <a:rPr lang="en-US" altLang="ja-JP" sz="1000" dirty="0"/>
              <a:t>OSDN</a:t>
            </a:r>
            <a:r>
              <a:rPr lang="ja-JP" altLang="en-US" sz="1000" dirty="0"/>
              <a:t>は応じないことを広告主及び広告代理店は同意するものとします。 </a:t>
            </a:r>
          </a:p>
          <a:p>
            <a:pPr>
              <a:buNone/>
            </a:pPr>
            <a:endParaRPr lang="en-US" altLang="ja-JP" sz="1000" dirty="0"/>
          </a:p>
          <a:p>
            <a:pPr>
              <a:buNone/>
            </a:pPr>
            <a:r>
              <a:rPr lang="en-US" altLang="ja-JP" sz="1000" dirty="0"/>
              <a:t>4. </a:t>
            </a:r>
            <a:r>
              <a:rPr lang="ja-JP" altLang="en-US" sz="1000" dirty="0"/>
              <a:t>広告の内容はすべて、</a:t>
            </a:r>
            <a:r>
              <a:rPr lang="en-US" altLang="ja-JP" sz="1000" dirty="0"/>
              <a:t>OSDN</a:t>
            </a:r>
            <a:r>
              <a:rPr lang="ja-JP" altLang="en-US" sz="1000" dirty="0"/>
              <a:t>の承認を受けなければなりません。</a:t>
            </a:r>
            <a:r>
              <a:rPr lang="en-US" altLang="ja-JP" sz="1000" dirty="0"/>
              <a:t>OSDN</a:t>
            </a:r>
            <a:r>
              <a:rPr lang="ja-JP" altLang="en-US" sz="1000" dirty="0"/>
              <a:t>は、広告、掲載の申し込み等本広告すべてに関していつでも拒否またはキャンセルできる権利を有するものとします。 </a:t>
            </a:r>
          </a:p>
          <a:p>
            <a:pPr>
              <a:buNone/>
            </a:pPr>
            <a:endParaRPr lang="en-US" altLang="ja-JP" sz="1000" dirty="0"/>
          </a:p>
          <a:p>
            <a:pPr>
              <a:buNone/>
            </a:pPr>
            <a:r>
              <a:rPr lang="en-US" altLang="ja-JP" sz="1000" dirty="0"/>
              <a:t>5. </a:t>
            </a:r>
            <a:r>
              <a:rPr lang="ja-JP" altLang="en-US" sz="1000" dirty="0"/>
              <a:t>料金及び諸条件は何らかの予告なく改定することがあります。また公告している料金および諸条件が異なっている場合があります。料金及び諸条件については、必ず</a:t>
            </a:r>
            <a:r>
              <a:rPr lang="en-US" altLang="ja-JP" sz="1000" dirty="0"/>
              <a:t>OSDN</a:t>
            </a:r>
            <a:r>
              <a:rPr lang="ja-JP" altLang="en-US" sz="1000" dirty="0"/>
              <a:t>にご確認ください。公告掲載中の料金及び諸条件については、基本的に変更することはありませんが、法令の変更または著しい経済環境の変化がおきた場合、広告主の同意のもとに、料金及び諸条件の変更を行うことがあります。 </a:t>
            </a:r>
          </a:p>
          <a:p>
            <a:pPr>
              <a:buNone/>
            </a:pPr>
            <a:endParaRPr lang="en-US" altLang="ja-JP" sz="1000" dirty="0"/>
          </a:p>
          <a:p>
            <a:pPr>
              <a:buNone/>
            </a:pPr>
            <a:r>
              <a:rPr lang="ja-JP" altLang="en-US" sz="1000" dirty="0"/>
              <a:t> </a:t>
            </a:r>
          </a:p>
          <a:p>
            <a:pPr>
              <a:buNone/>
            </a:pPr>
            <a:endParaRPr lang="ja-JP" altLang="en-US" sz="1000" dirty="0"/>
          </a:p>
        </p:txBody>
      </p:sp>
      <p:sp>
        <p:nvSpPr>
          <p:cNvPr id="5" name="スライド番号プレースホルダ 4"/>
          <p:cNvSpPr>
            <a:spLocks noGrp="1"/>
          </p:cNvSpPr>
          <p:nvPr>
            <p:ph type="sldNum" sz="quarter" idx="10"/>
          </p:nvPr>
        </p:nvSpPr>
        <p:spPr/>
        <p:txBody>
          <a:bodyPr/>
          <a:lstStyle/>
          <a:p>
            <a:fld id="{5CBB9E85-79B7-4733-8294-1A471ACA4573}" type="slidenum">
              <a:rPr lang="ja-JP" altLang="en-US" smtClean="0"/>
              <a:pPr/>
              <a:t>7</a:t>
            </a:fld>
            <a:endParaRPr lang="ja-JP" altLang="en-US"/>
          </a:p>
        </p:txBody>
      </p:sp>
    </p:spTree>
    <p:extLst>
      <p:ext uri="{BB962C8B-B14F-4D97-AF65-F5344CB8AC3E}">
        <p14:creationId xmlns:p14="http://schemas.microsoft.com/office/powerpoint/2010/main" val="2461787655"/>
      </p:ext>
    </p:extLst>
  </p:cSld>
  <p:clrMapOvr>
    <a:masterClrMapping/>
  </p:clrMapOvr>
</p:sld>
</file>

<file path=ppt/theme/theme1.xml><?xml version="1.0" encoding="utf-8"?>
<a:theme xmlns:a="http://schemas.openxmlformats.org/drawingml/2006/main" name="Default Theme">
  <a:themeElements>
    <a:clrScheme name="ナチュラル">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メイリオ">
      <a:majorFont>
        <a:latin typeface="メイリオ"/>
        <a:ea typeface="メイリオ"/>
        <a:cs typeface=""/>
      </a:majorFont>
      <a:minorFont>
        <a:latin typeface="メイリオ"/>
        <a:ea typeface="メイリオ"/>
        <a:cs typeface=""/>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wrap="square" rtlCol="0">
        <a:noAutofit/>
      </a:bodyPr>
      <a:lstStyle>
        <a:defPPr>
          <a:defRPr kumimoji="1" sz="900" dirty="0" smtClean="0">
            <a:latin typeface="メイリオ" pitchFamily="50" charset="-128"/>
            <a:ea typeface="メイリオ"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2385</Words>
  <Application>Microsoft Office PowerPoint</Application>
  <PresentationFormat>A4 Paper (210x297 mm)</PresentationFormat>
  <Paragraphs>478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Theme</vt:lpstr>
      <vt:lpstr>スラド/OSDN IMP保証 特殊サイズ等</vt:lpstr>
      <vt:lpstr>スラド 広告メニュー</vt:lpstr>
      <vt:lpstr>OSDN（オーエスディーエヌ）広告メニュー</vt:lpstr>
      <vt:lpstr>サイト概略</vt:lpstr>
      <vt:lpstr>お申し込み方法</vt:lpstr>
      <vt:lpstr>広告入稿規定</vt:lpstr>
      <vt:lpstr>広告掲載規定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スラド/OSDN IMP保証 特殊サイズ等</dc:title>
  <dc:creator/>
  <cp:lastModifiedBy/>
  <cp:revision>80</cp:revision>
  <dcterms:created xsi:type="dcterms:W3CDTF">2009-06-08T10:50:36Z</dcterms:created>
  <dcterms:modified xsi:type="dcterms:W3CDTF">2020-06-19T09:29:03Z</dcterms:modified>
</cp:coreProperties>
</file>